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1"/>
  </p:notesMasterIdLst>
  <p:sldIdLst>
    <p:sldId id="256" r:id="rId2"/>
    <p:sldId id="257" r:id="rId3"/>
    <p:sldId id="258" r:id="rId4"/>
    <p:sldId id="259" r:id="rId5"/>
    <p:sldId id="260" r:id="rId6"/>
    <p:sldId id="261" r:id="rId7"/>
    <p:sldId id="262" r:id="rId8"/>
    <p:sldId id="337" r:id="rId9"/>
    <p:sldId id="289" r:id="rId10"/>
    <p:sldId id="263" r:id="rId11"/>
    <p:sldId id="285" r:id="rId12"/>
    <p:sldId id="264" r:id="rId13"/>
    <p:sldId id="329" r:id="rId14"/>
    <p:sldId id="327" r:id="rId15"/>
    <p:sldId id="328" r:id="rId16"/>
    <p:sldId id="284" r:id="rId17"/>
    <p:sldId id="286" r:id="rId18"/>
    <p:sldId id="287" r:id="rId19"/>
    <p:sldId id="265" r:id="rId20"/>
    <p:sldId id="290" r:id="rId21"/>
    <p:sldId id="291" r:id="rId22"/>
    <p:sldId id="292" r:id="rId23"/>
    <p:sldId id="293" r:id="rId24"/>
    <p:sldId id="294" r:id="rId25"/>
    <p:sldId id="295" r:id="rId26"/>
    <p:sldId id="330" r:id="rId27"/>
    <p:sldId id="342" r:id="rId28"/>
    <p:sldId id="302" r:id="rId29"/>
    <p:sldId id="320" r:id="rId30"/>
    <p:sldId id="266" r:id="rId31"/>
    <p:sldId id="303" r:id="rId32"/>
    <p:sldId id="268" r:id="rId33"/>
    <p:sldId id="269" r:id="rId34"/>
    <p:sldId id="270" r:id="rId35"/>
    <p:sldId id="271" r:id="rId36"/>
    <p:sldId id="299" r:id="rId37"/>
    <p:sldId id="300" r:id="rId38"/>
    <p:sldId id="296" r:id="rId39"/>
    <p:sldId id="331" r:id="rId40"/>
    <p:sldId id="332" r:id="rId41"/>
    <p:sldId id="336" r:id="rId42"/>
    <p:sldId id="341" r:id="rId43"/>
    <p:sldId id="351" r:id="rId44"/>
    <p:sldId id="272" r:id="rId45"/>
    <p:sldId id="273" r:id="rId46"/>
    <p:sldId id="274" r:id="rId47"/>
    <p:sldId id="275" r:id="rId48"/>
    <p:sldId id="276" r:id="rId49"/>
    <p:sldId id="277" r:id="rId50"/>
    <p:sldId id="355" r:id="rId51"/>
    <p:sldId id="278" r:id="rId52"/>
    <p:sldId id="279" r:id="rId53"/>
    <p:sldId id="297" r:id="rId54"/>
    <p:sldId id="304" r:id="rId55"/>
    <p:sldId id="319" r:id="rId56"/>
    <p:sldId id="305" r:id="rId57"/>
    <p:sldId id="306" r:id="rId58"/>
    <p:sldId id="357" r:id="rId59"/>
    <p:sldId id="356" r:id="rId60"/>
    <p:sldId id="307" r:id="rId61"/>
    <p:sldId id="314" r:id="rId62"/>
    <p:sldId id="323" r:id="rId63"/>
    <p:sldId id="362" r:id="rId64"/>
    <p:sldId id="308" r:id="rId65"/>
    <p:sldId id="363" r:id="rId66"/>
    <p:sldId id="338" r:id="rId67"/>
    <p:sldId id="309" r:id="rId68"/>
    <p:sldId id="333" r:id="rId69"/>
    <p:sldId id="346" r:id="rId70"/>
    <p:sldId id="324" r:id="rId71"/>
    <p:sldId id="364" r:id="rId72"/>
    <p:sldId id="365" r:id="rId73"/>
    <p:sldId id="315" r:id="rId74"/>
    <p:sldId id="316" r:id="rId75"/>
    <p:sldId id="352" r:id="rId76"/>
    <p:sldId id="353" r:id="rId77"/>
    <p:sldId id="318" r:id="rId78"/>
    <p:sldId id="325" r:id="rId79"/>
    <p:sldId id="354" r:id="rId80"/>
    <p:sldId id="339" r:id="rId81"/>
    <p:sldId id="347" r:id="rId82"/>
    <p:sldId id="312" r:id="rId83"/>
    <p:sldId id="345" r:id="rId84"/>
    <p:sldId id="344" r:id="rId85"/>
    <p:sldId id="326" r:id="rId86"/>
    <p:sldId id="313" r:id="rId87"/>
    <p:sldId id="349" r:id="rId88"/>
    <p:sldId id="350" r:id="rId89"/>
    <p:sldId id="340" r:id="rId90"/>
    <p:sldId id="321" r:id="rId91"/>
    <p:sldId id="359" r:id="rId92"/>
    <p:sldId id="360" r:id="rId93"/>
    <p:sldId id="334" r:id="rId94"/>
    <p:sldId id="343" r:id="rId95"/>
    <p:sldId id="335" r:id="rId96"/>
    <p:sldId id="322" r:id="rId97"/>
    <p:sldId id="348" r:id="rId98"/>
    <p:sldId id="366" r:id="rId99"/>
    <p:sldId id="367" r:id="rId100"/>
  </p:sldIdLst>
  <p:sldSz cx="9144000" cy="6858000" type="screen4x3"/>
  <p:notesSz cx="7315200" cy="9601200"/>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9900"/>
    <a:srgbClr val="6600FF"/>
    <a:srgbClr val="33CC33"/>
    <a:srgbClr val="CC6600"/>
    <a:srgbClr val="E68900"/>
    <a:srgbClr val="996633"/>
    <a:srgbClr val="FF5050"/>
    <a:srgbClr val="9999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9" autoAdjust="0"/>
    <p:restoredTop sz="94765" autoAdjust="0"/>
  </p:normalViewPr>
  <p:slideViewPr>
    <p:cSldViewPr>
      <p:cViewPr varScale="1">
        <p:scale>
          <a:sx n="77" d="100"/>
          <a:sy n="77" d="100"/>
        </p:scale>
        <p:origin x="-154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a:lvl1pPr>
          </a:lstStyle>
          <a:p>
            <a:endParaRPr lang="en-US" dirty="0"/>
          </a:p>
        </p:txBody>
      </p:sp>
      <p:sp>
        <p:nvSpPr>
          <p:cNvPr id="19459"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endParaRPr lang="en-US" dirty="0"/>
          </a:p>
        </p:txBody>
      </p:sp>
      <p:sp>
        <p:nvSpPr>
          <p:cNvPr id="194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2"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a:lvl1pPr>
          </a:lstStyle>
          <a:p>
            <a:endParaRPr lang="en-US" dirty="0"/>
          </a:p>
        </p:txBody>
      </p:sp>
      <p:sp>
        <p:nvSpPr>
          <p:cNvPr id="19463"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E9C77D3A-1E3E-40F2-BAA2-88DD41FEC546}" type="slidenum">
              <a:rPr lang="en-US"/>
              <a:pPr/>
              <a:t>‹#›</a:t>
            </a:fld>
            <a:endParaRPr lang="en-US" dirty="0"/>
          </a:p>
        </p:txBody>
      </p:sp>
    </p:spTree>
    <p:extLst>
      <p:ext uri="{BB962C8B-B14F-4D97-AF65-F5344CB8AC3E}">
        <p14:creationId xmlns:p14="http://schemas.microsoft.com/office/powerpoint/2010/main" val="4048969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a:t>
            </a:fld>
            <a:endParaRPr lang="en-US" dirty="0"/>
          </a:p>
        </p:txBody>
      </p:sp>
    </p:spTree>
    <p:extLst>
      <p:ext uri="{BB962C8B-B14F-4D97-AF65-F5344CB8AC3E}">
        <p14:creationId xmlns:p14="http://schemas.microsoft.com/office/powerpoint/2010/main" val="319992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10</a:t>
            </a:fld>
            <a:endParaRPr lang="en-US" dirty="0"/>
          </a:p>
        </p:txBody>
      </p:sp>
    </p:spTree>
    <p:extLst>
      <p:ext uri="{BB962C8B-B14F-4D97-AF65-F5344CB8AC3E}">
        <p14:creationId xmlns:p14="http://schemas.microsoft.com/office/powerpoint/2010/main" val="3325426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11</a:t>
            </a:fld>
            <a:endParaRPr lang="en-US" dirty="0"/>
          </a:p>
        </p:txBody>
      </p:sp>
    </p:spTree>
    <p:extLst>
      <p:ext uri="{BB962C8B-B14F-4D97-AF65-F5344CB8AC3E}">
        <p14:creationId xmlns:p14="http://schemas.microsoft.com/office/powerpoint/2010/main" val="2467573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12</a:t>
            </a:fld>
            <a:endParaRPr lang="en-US" dirty="0"/>
          </a:p>
        </p:txBody>
      </p:sp>
    </p:spTree>
    <p:extLst>
      <p:ext uri="{BB962C8B-B14F-4D97-AF65-F5344CB8AC3E}">
        <p14:creationId xmlns:p14="http://schemas.microsoft.com/office/powerpoint/2010/main" val="1858138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13</a:t>
            </a:fld>
            <a:endParaRPr lang="en-US" dirty="0"/>
          </a:p>
        </p:txBody>
      </p:sp>
    </p:spTree>
    <p:extLst>
      <p:ext uri="{BB962C8B-B14F-4D97-AF65-F5344CB8AC3E}">
        <p14:creationId xmlns:p14="http://schemas.microsoft.com/office/powerpoint/2010/main" val="4075500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14</a:t>
            </a:fld>
            <a:endParaRPr lang="en-US" dirty="0"/>
          </a:p>
        </p:txBody>
      </p:sp>
    </p:spTree>
    <p:extLst>
      <p:ext uri="{BB962C8B-B14F-4D97-AF65-F5344CB8AC3E}">
        <p14:creationId xmlns:p14="http://schemas.microsoft.com/office/powerpoint/2010/main" val="606000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15</a:t>
            </a:fld>
            <a:endParaRPr lang="en-US" dirty="0"/>
          </a:p>
        </p:txBody>
      </p:sp>
    </p:spTree>
    <p:extLst>
      <p:ext uri="{BB962C8B-B14F-4D97-AF65-F5344CB8AC3E}">
        <p14:creationId xmlns:p14="http://schemas.microsoft.com/office/powerpoint/2010/main" val="2989413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16</a:t>
            </a:fld>
            <a:endParaRPr lang="en-US" dirty="0"/>
          </a:p>
        </p:txBody>
      </p:sp>
    </p:spTree>
    <p:extLst>
      <p:ext uri="{BB962C8B-B14F-4D97-AF65-F5344CB8AC3E}">
        <p14:creationId xmlns:p14="http://schemas.microsoft.com/office/powerpoint/2010/main" val="3358764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17</a:t>
            </a:fld>
            <a:endParaRPr lang="en-US" dirty="0"/>
          </a:p>
        </p:txBody>
      </p:sp>
    </p:spTree>
    <p:extLst>
      <p:ext uri="{BB962C8B-B14F-4D97-AF65-F5344CB8AC3E}">
        <p14:creationId xmlns:p14="http://schemas.microsoft.com/office/powerpoint/2010/main" val="5948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18</a:t>
            </a:fld>
            <a:endParaRPr lang="en-US" dirty="0"/>
          </a:p>
        </p:txBody>
      </p:sp>
    </p:spTree>
    <p:extLst>
      <p:ext uri="{BB962C8B-B14F-4D97-AF65-F5344CB8AC3E}">
        <p14:creationId xmlns:p14="http://schemas.microsoft.com/office/powerpoint/2010/main" val="3351113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19</a:t>
            </a:fld>
            <a:endParaRPr lang="en-US" dirty="0"/>
          </a:p>
        </p:txBody>
      </p:sp>
    </p:spTree>
    <p:extLst>
      <p:ext uri="{BB962C8B-B14F-4D97-AF65-F5344CB8AC3E}">
        <p14:creationId xmlns:p14="http://schemas.microsoft.com/office/powerpoint/2010/main" val="321830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a:t>
            </a:fld>
            <a:endParaRPr lang="en-US" dirty="0"/>
          </a:p>
        </p:txBody>
      </p:sp>
    </p:spTree>
    <p:extLst>
      <p:ext uri="{BB962C8B-B14F-4D97-AF65-F5344CB8AC3E}">
        <p14:creationId xmlns:p14="http://schemas.microsoft.com/office/powerpoint/2010/main" val="636035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20</a:t>
            </a:fld>
            <a:endParaRPr lang="en-US" dirty="0"/>
          </a:p>
        </p:txBody>
      </p:sp>
    </p:spTree>
    <p:extLst>
      <p:ext uri="{BB962C8B-B14F-4D97-AF65-F5344CB8AC3E}">
        <p14:creationId xmlns:p14="http://schemas.microsoft.com/office/powerpoint/2010/main" val="2290846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21</a:t>
            </a:fld>
            <a:endParaRPr lang="en-US" dirty="0"/>
          </a:p>
        </p:txBody>
      </p:sp>
    </p:spTree>
    <p:extLst>
      <p:ext uri="{BB962C8B-B14F-4D97-AF65-F5344CB8AC3E}">
        <p14:creationId xmlns:p14="http://schemas.microsoft.com/office/powerpoint/2010/main" val="1605368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22</a:t>
            </a:fld>
            <a:endParaRPr lang="en-US" dirty="0"/>
          </a:p>
        </p:txBody>
      </p:sp>
    </p:spTree>
    <p:extLst>
      <p:ext uri="{BB962C8B-B14F-4D97-AF65-F5344CB8AC3E}">
        <p14:creationId xmlns:p14="http://schemas.microsoft.com/office/powerpoint/2010/main" val="1446858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23</a:t>
            </a:fld>
            <a:endParaRPr lang="en-US" dirty="0"/>
          </a:p>
        </p:txBody>
      </p:sp>
    </p:spTree>
    <p:extLst>
      <p:ext uri="{BB962C8B-B14F-4D97-AF65-F5344CB8AC3E}">
        <p14:creationId xmlns:p14="http://schemas.microsoft.com/office/powerpoint/2010/main" val="3501335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24</a:t>
            </a:fld>
            <a:endParaRPr lang="en-US" dirty="0"/>
          </a:p>
        </p:txBody>
      </p:sp>
    </p:spTree>
    <p:extLst>
      <p:ext uri="{BB962C8B-B14F-4D97-AF65-F5344CB8AC3E}">
        <p14:creationId xmlns:p14="http://schemas.microsoft.com/office/powerpoint/2010/main" val="1825283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25</a:t>
            </a:fld>
            <a:endParaRPr lang="en-US" dirty="0"/>
          </a:p>
        </p:txBody>
      </p:sp>
    </p:spTree>
    <p:extLst>
      <p:ext uri="{BB962C8B-B14F-4D97-AF65-F5344CB8AC3E}">
        <p14:creationId xmlns:p14="http://schemas.microsoft.com/office/powerpoint/2010/main" val="713831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26</a:t>
            </a:fld>
            <a:endParaRPr lang="en-US" dirty="0"/>
          </a:p>
        </p:txBody>
      </p:sp>
    </p:spTree>
    <p:extLst>
      <p:ext uri="{BB962C8B-B14F-4D97-AF65-F5344CB8AC3E}">
        <p14:creationId xmlns:p14="http://schemas.microsoft.com/office/powerpoint/2010/main" val="1698581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28</a:t>
            </a:fld>
            <a:endParaRPr lang="en-US" dirty="0"/>
          </a:p>
        </p:txBody>
      </p:sp>
    </p:spTree>
    <p:extLst>
      <p:ext uri="{BB962C8B-B14F-4D97-AF65-F5344CB8AC3E}">
        <p14:creationId xmlns:p14="http://schemas.microsoft.com/office/powerpoint/2010/main" val="2994940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29</a:t>
            </a:fld>
            <a:endParaRPr lang="en-US" dirty="0"/>
          </a:p>
        </p:txBody>
      </p:sp>
    </p:spTree>
    <p:extLst>
      <p:ext uri="{BB962C8B-B14F-4D97-AF65-F5344CB8AC3E}">
        <p14:creationId xmlns:p14="http://schemas.microsoft.com/office/powerpoint/2010/main" val="2060575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30</a:t>
            </a:fld>
            <a:endParaRPr lang="en-US" dirty="0"/>
          </a:p>
        </p:txBody>
      </p:sp>
    </p:spTree>
    <p:extLst>
      <p:ext uri="{BB962C8B-B14F-4D97-AF65-F5344CB8AC3E}">
        <p14:creationId xmlns:p14="http://schemas.microsoft.com/office/powerpoint/2010/main" val="274767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a:t>
            </a:fld>
            <a:endParaRPr lang="en-US" dirty="0"/>
          </a:p>
        </p:txBody>
      </p:sp>
    </p:spTree>
    <p:extLst>
      <p:ext uri="{BB962C8B-B14F-4D97-AF65-F5344CB8AC3E}">
        <p14:creationId xmlns:p14="http://schemas.microsoft.com/office/powerpoint/2010/main" val="3182820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31</a:t>
            </a:fld>
            <a:endParaRPr lang="en-US" dirty="0"/>
          </a:p>
        </p:txBody>
      </p:sp>
    </p:spTree>
    <p:extLst>
      <p:ext uri="{BB962C8B-B14F-4D97-AF65-F5344CB8AC3E}">
        <p14:creationId xmlns:p14="http://schemas.microsoft.com/office/powerpoint/2010/main" val="1686270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32</a:t>
            </a:fld>
            <a:endParaRPr lang="en-US" dirty="0"/>
          </a:p>
        </p:txBody>
      </p:sp>
    </p:spTree>
    <p:extLst>
      <p:ext uri="{BB962C8B-B14F-4D97-AF65-F5344CB8AC3E}">
        <p14:creationId xmlns:p14="http://schemas.microsoft.com/office/powerpoint/2010/main" val="3567831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33</a:t>
            </a:fld>
            <a:endParaRPr lang="en-US" dirty="0"/>
          </a:p>
        </p:txBody>
      </p:sp>
    </p:spTree>
    <p:extLst>
      <p:ext uri="{BB962C8B-B14F-4D97-AF65-F5344CB8AC3E}">
        <p14:creationId xmlns:p14="http://schemas.microsoft.com/office/powerpoint/2010/main" val="3242701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34</a:t>
            </a:fld>
            <a:endParaRPr lang="en-US" dirty="0"/>
          </a:p>
        </p:txBody>
      </p:sp>
    </p:spTree>
    <p:extLst>
      <p:ext uri="{BB962C8B-B14F-4D97-AF65-F5344CB8AC3E}">
        <p14:creationId xmlns:p14="http://schemas.microsoft.com/office/powerpoint/2010/main" val="2451659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35</a:t>
            </a:fld>
            <a:endParaRPr lang="en-US" dirty="0"/>
          </a:p>
        </p:txBody>
      </p:sp>
    </p:spTree>
    <p:extLst>
      <p:ext uri="{BB962C8B-B14F-4D97-AF65-F5344CB8AC3E}">
        <p14:creationId xmlns:p14="http://schemas.microsoft.com/office/powerpoint/2010/main" val="1181095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36</a:t>
            </a:fld>
            <a:endParaRPr lang="en-US" dirty="0"/>
          </a:p>
        </p:txBody>
      </p:sp>
    </p:spTree>
    <p:extLst>
      <p:ext uri="{BB962C8B-B14F-4D97-AF65-F5344CB8AC3E}">
        <p14:creationId xmlns:p14="http://schemas.microsoft.com/office/powerpoint/2010/main" val="2383894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37</a:t>
            </a:fld>
            <a:endParaRPr lang="en-US" dirty="0"/>
          </a:p>
        </p:txBody>
      </p:sp>
    </p:spTree>
    <p:extLst>
      <p:ext uri="{BB962C8B-B14F-4D97-AF65-F5344CB8AC3E}">
        <p14:creationId xmlns:p14="http://schemas.microsoft.com/office/powerpoint/2010/main" val="3801029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38</a:t>
            </a:fld>
            <a:endParaRPr lang="en-US" dirty="0"/>
          </a:p>
        </p:txBody>
      </p:sp>
    </p:spTree>
    <p:extLst>
      <p:ext uri="{BB962C8B-B14F-4D97-AF65-F5344CB8AC3E}">
        <p14:creationId xmlns:p14="http://schemas.microsoft.com/office/powerpoint/2010/main" val="264763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39</a:t>
            </a:fld>
            <a:endParaRPr lang="en-US" dirty="0"/>
          </a:p>
        </p:txBody>
      </p:sp>
    </p:spTree>
    <p:extLst>
      <p:ext uri="{BB962C8B-B14F-4D97-AF65-F5344CB8AC3E}">
        <p14:creationId xmlns:p14="http://schemas.microsoft.com/office/powerpoint/2010/main" val="4262401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40</a:t>
            </a:fld>
            <a:endParaRPr lang="en-US" dirty="0"/>
          </a:p>
        </p:txBody>
      </p:sp>
    </p:spTree>
    <p:extLst>
      <p:ext uri="{BB962C8B-B14F-4D97-AF65-F5344CB8AC3E}">
        <p14:creationId xmlns:p14="http://schemas.microsoft.com/office/powerpoint/2010/main" val="55295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a:t>
            </a:fld>
            <a:endParaRPr lang="en-US" dirty="0"/>
          </a:p>
        </p:txBody>
      </p:sp>
    </p:spTree>
    <p:extLst>
      <p:ext uri="{BB962C8B-B14F-4D97-AF65-F5344CB8AC3E}">
        <p14:creationId xmlns:p14="http://schemas.microsoft.com/office/powerpoint/2010/main" val="3156121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41</a:t>
            </a:fld>
            <a:endParaRPr lang="en-US" dirty="0"/>
          </a:p>
        </p:txBody>
      </p:sp>
    </p:spTree>
    <p:extLst>
      <p:ext uri="{BB962C8B-B14F-4D97-AF65-F5344CB8AC3E}">
        <p14:creationId xmlns:p14="http://schemas.microsoft.com/office/powerpoint/2010/main" val="3493149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44</a:t>
            </a:fld>
            <a:endParaRPr lang="en-US" dirty="0"/>
          </a:p>
        </p:txBody>
      </p:sp>
    </p:spTree>
    <p:extLst>
      <p:ext uri="{BB962C8B-B14F-4D97-AF65-F5344CB8AC3E}">
        <p14:creationId xmlns:p14="http://schemas.microsoft.com/office/powerpoint/2010/main" val="3318791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45</a:t>
            </a:fld>
            <a:endParaRPr lang="en-US" dirty="0"/>
          </a:p>
        </p:txBody>
      </p:sp>
    </p:spTree>
    <p:extLst>
      <p:ext uri="{BB962C8B-B14F-4D97-AF65-F5344CB8AC3E}">
        <p14:creationId xmlns:p14="http://schemas.microsoft.com/office/powerpoint/2010/main" val="3211153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46</a:t>
            </a:fld>
            <a:endParaRPr lang="en-US" dirty="0"/>
          </a:p>
        </p:txBody>
      </p:sp>
    </p:spTree>
    <p:extLst>
      <p:ext uri="{BB962C8B-B14F-4D97-AF65-F5344CB8AC3E}">
        <p14:creationId xmlns:p14="http://schemas.microsoft.com/office/powerpoint/2010/main" val="15518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47</a:t>
            </a:fld>
            <a:endParaRPr lang="en-US" dirty="0"/>
          </a:p>
        </p:txBody>
      </p:sp>
    </p:spTree>
    <p:extLst>
      <p:ext uri="{BB962C8B-B14F-4D97-AF65-F5344CB8AC3E}">
        <p14:creationId xmlns:p14="http://schemas.microsoft.com/office/powerpoint/2010/main" val="2544101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48</a:t>
            </a:fld>
            <a:endParaRPr lang="en-US" dirty="0"/>
          </a:p>
        </p:txBody>
      </p:sp>
    </p:spTree>
    <p:extLst>
      <p:ext uri="{BB962C8B-B14F-4D97-AF65-F5344CB8AC3E}">
        <p14:creationId xmlns:p14="http://schemas.microsoft.com/office/powerpoint/2010/main" val="4272319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49</a:t>
            </a:fld>
            <a:endParaRPr lang="en-US" dirty="0"/>
          </a:p>
        </p:txBody>
      </p:sp>
    </p:spTree>
    <p:extLst>
      <p:ext uri="{BB962C8B-B14F-4D97-AF65-F5344CB8AC3E}">
        <p14:creationId xmlns:p14="http://schemas.microsoft.com/office/powerpoint/2010/main" val="3738829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51</a:t>
            </a:fld>
            <a:endParaRPr lang="en-US" dirty="0"/>
          </a:p>
        </p:txBody>
      </p:sp>
    </p:spTree>
    <p:extLst>
      <p:ext uri="{BB962C8B-B14F-4D97-AF65-F5344CB8AC3E}">
        <p14:creationId xmlns:p14="http://schemas.microsoft.com/office/powerpoint/2010/main" val="1269361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52</a:t>
            </a:fld>
            <a:endParaRPr lang="en-US" dirty="0"/>
          </a:p>
        </p:txBody>
      </p:sp>
    </p:spTree>
    <p:extLst>
      <p:ext uri="{BB962C8B-B14F-4D97-AF65-F5344CB8AC3E}">
        <p14:creationId xmlns:p14="http://schemas.microsoft.com/office/powerpoint/2010/main" val="546743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53</a:t>
            </a:fld>
            <a:endParaRPr lang="en-US" dirty="0"/>
          </a:p>
        </p:txBody>
      </p:sp>
    </p:spTree>
    <p:extLst>
      <p:ext uri="{BB962C8B-B14F-4D97-AF65-F5344CB8AC3E}">
        <p14:creationId xmlns:p14="http://schemas.microsoft.com/office/powerpoint/2010/main" val="110249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5</a:t>
            </a:fld>
            <a:endParaRPr lang="en-US" dirty="0"/>
          </a:p>
        </p:txBody>
      </p:sp>
    </p:spTree>
    <p:extLst>
      <p:ext uri="{BB962C8B-B14F-4D97-AF65-F5344CB8AC3E}">
        <p14:creationId xmlns:p14="http://schemas.microsoft.com/office/powerpoint/2010/main" val="3427162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54</a:t>
            </a:fld>
            <a:endParaRPr lang="en-US" dirty="0"/>
          </a:p>
        </p:txBody>
      </p:sp>
    </p:spTree>
    <p:extLst>
      <p:ext uri="{BB962C8B-B14F-4D97-AF65-F5344CB8AC3E}">
        <p14:creationId xmlns:p14="http://schemas.microsoft.com/office/powerpoint/2010/main" val="4253464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55</a:t>
            </a:fld>
            <a:endParaRPr lang="en-US" dirty="0"/>
          </a:p>
        </p:txBody>
      </p:sp>
    </p:spTree>
    <p:extLst>
      <p:ext uri="{BB962C8B-B14F-4D97-AF65-F5344CB8AC3E}">
        <p14:creationId xmlns:p14="http://schemas.microsoft.com/office/powerpoint/2010/main" val="2163449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56</a:t>
            </a:fld>
            <a:endParaRPr lang="en-US" dirty="0"/>
          </a:p>
        </p:txBody>
      </p:sp>
    </p:spTree>
    <p:extLst>
      <p:ext uri="{BB962C8B-B14F-4D97-AF65-F5344CB8AC3E}">
        <p14:creationId xmlns:p14="http://schemas.microsoft.com/office/powerpoint/2010/main" val="25862054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57</a:t>
            </a:fld>
            <a:endParaRPr lang="en-US" dirty="0"/>
          </a:p>
        </p:txBody>
      </p:sp>
    </p:spTree>
    <p:extLst>
      <p:ext uri="{BB962C8B-B14F-4D97-AF65-F5344CB8AC3E}">
        <p14:creationId xmlns:p14="http://schemas.microsoft.com/office/powerpoint/2010/main" val="604735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60</a:t>
            </a:fld>
            <a:endParaRPr lang="en-US" dirty="0"/>
          </a:p>
        </p:txBody>
      </p:sp>
    </p:spTree>
    <p:extLst>
      <p:ext uri="{BB962C8B-B14F-4D97-AF65-F5344CB8AC3E}">
        <p14:creationId xmlns:p14="http://schemas.microsoft.com/office/powerpoint/2010/main" val="22741989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61</a:t>
            </a:fld>
            <a:endParaRPr lang="en-US" dirty="0"/>
          </a:p>
        </p:txBody>
      </p:sp>
    </p:spTree>
    <p:extLst>
      <p:ext uri="{BB962C8B-B14F-4D97-AF65-F5344CB8AC3E}">
        <p14:creationId xmlns:p14="http://schemas.microsoft.com/office/powerpoint/2010/main" val="28266648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62</a:t>
            </a:fld>
            <a:endParaRPr lang="en-US" dirty="0"/>
          </a:p>
        </p:txBody>
      </p:sp>
    </p:spTree>
    <p:extLst>
      <p:ext uri="{BB962C8B-B14F-4D97-AF65-F5344CB8AC3E}">
        <p14:creationId xmlns:p14="http://schemas.microsoft.com/office/powerpoint/2010/main" val="10069532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64</a:t>
            </a:fld>
            <a:endParaRPr lang="en-US" dirty="0"/>
          </a:p>
        </p:txBody>
      </p:sp>
    </p:spTree>
    <p:extLst>
      <p:ext uri="{BB962C8B-B14F-4D97-AF65-F5344CB8AC3E}">
        <p14:creationId xmlns:p14="http://schemas.microsoft.com/office/powerpoint/2010/main" val="9939310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66</a:t>
            </a:fld>
            <a:endParaRPr lang="en-US" dirty="0"/>
          </a:p>
        </p:txBody>
      </p:sp>
    </p:spTree>
    <p:extLst>
      <p:ext uri="{BB962C8B-B14F-4D97-AF65-F5344CB8AC3E}">
        <p14:creationId xmlns:p14="http://schemas.microsoft.com/office/powerpoint/2010/main" val="6556938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67</a:t>
            </a:fld>
            <a:endParaRPr lang="en-US" dirty="0"/>
          </a:p>
        </p:txBody>
      </p:sp>
    </p:spTree>
    <p:extLst>
      <p:ext uri="{BB962C8B-B14F-4D97-AF65-F5344CB8AC3E}">
        <p14:creationId xmlns:p14="http://schemas.microsoft.com/office/powerpoint/2010/main" val="301459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6</a:t>
            </a:fld>
            <a:endParaRPr lang="en-US" dirty="0"/>
          </a:p>
        </p:txBody>
      </p:sp>
    </p:spTree>
    <p:extLst>
      <p:ext uri="{BB962C8B-B14F-4D97-AF65-F5344CB8AC3E}">
        <p14:creationId xmlns:p14="http://schemas.microsoft.com/office/powerpoint/2010/main" val="33307230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68</a:t>
            </a:fld>
            <a:endParaRPr lang="en-US" dirty="0"/>
          </a:p>
        </p:txBody>
      </p:sp>
    </p:spTree>
    <p:extLst>
      <p:ext uri="{BB962C8B-B14F-4D97-AF65-F5344CB8AC3E}">
        <p14:creationId xmlns:p14="http://schemas.microsoft.com/office/powerpoint/2010/main" val="130770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70</a:t>
            </a:fld>
            <a:endParaRPr lang="en-US" dirty="0"/>
          </a:p>
        </p:txBody>
      </p:sp>
    </p:spTree>
    <p:extLst>
      <p:ext uri="{BB962C8B-B14F-4D97-AF65-F5344CB8AC3E}">
        <p14:creationId xmlns:p14="http://schemas.microsoft.com/office/powerpoint/2010/main" val="3895227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73</a:t>
            </a:fld>
            <a:endParaRPr lang="en-US" dirty="0"/>
          </a:p>
        </p:txBody>
      </p:sp>
    </p:spTree>
    <p:extLst>
      <p:ext uri="{BB962C8B-B14F-4D97-AF65-F5344CB8AC3E}">
        <p14:creationId xmlns:p14="http://schemas.microsoft.com/office/powerpoint/2010/main" val="14427993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74</a:t>
            </a:fld>
            <a:endParaRPr lang="en-US" dirty="0"/>
          </a:p>
        </p:txBody>
      </p:sp>
    </p:spTree>
    <p:extLst>
      <p:ext uri="{BB962C8B-B14F-4D97-AF65-F5344CB8AC3E}">
        <p14:creationId xmlns:p14="http://schemas.microsoft.com/office/powerpoint/2010/main" val="36484619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75</a:t>
            </a:fld>
            <a:endParaRPr lang="en-US" dirty="0"/>
          </a:p>
        </p:txBody>
      </p:sp>
    </p:spTree>
    <p:extLst>
      <p:ext uri="{BB962C8B-B14F-4D97-AF65-F5344CB8AC3E}">
        <p14:creationId xmlns:p14="http://schemas.microsoft.com/office/powerpoint/2010/main" val="2942408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77</a:t>
            </a:fld>
            <a:endParaRPr lang="en-US" dirty="0"/>
          </a:p>
        </p:txBody>
      </p:sp>
    </p:spTree>
    <p:extLst>
      <p:ext uri="{BB962C8B-B14F-4D97-AF65-F5344CB8AC3E}">
        <p14:creationId xmlns:p14="http://schemas.microsoft.com/office/powerpoint/2010/main" val="34522197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78</a:t>
            </a:fld>
            <a:endParaRPr lang="en-US" dirty="0"/>
          </a:p>
        </p:txBody>
      </p:sp>
    </p:spTree>
    <p:extLst>
      <p:ext uri="{BB962C8B-B14F-4D97-AF65-F5344CB8AC3E}">
        <p14:creationId xmlns:p14="http://schemas.microsoft.com/office/powerpoint/2010/main" val="42718516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80</a:t>
            </a:fld>
            <a:endParaRPr lang="en-US" dirty="0"/>
          </a:p>
        </p:txBody>
      </p:sp>
    </p:spTree>
    <p:extLst>
      <p:ext uri="{BB962C8B-B14F-4D97-AF65-F5344CB8AC3E}">
        <p14:creationId xmlns:p14="http://schemas.microsoft.com/office/powerpoint/2010/main" val="28667677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81</a:t>
            </a:fld>
            <a:endParaRPr lang="en-US" dirty="0"/>
          </a:p>
        </p:txBody>
      </p:sp>
    </p:spTree>
    <p:extLst>
      <p:ext uri="{BB962C8B-B14F-4D97-AF65-F5344CB8AC3E}">
        <p14:creationId xmlns:p14="http://schemas.microsoft.com/office/powerpoint/2010/main" val="1915270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82</a:t>
            </a:fld>
            <a:endParaRPr lang="en-US" dirty="0"/>
          </a:p>
        </p:txBody>
      </p:sp>
    </p:spTree>
    <p:extLst>
      <p:ext uri="{BB962C8B-B14F-4D97-AF65-F5344CB8AC3E}">
        <p14:creationId xmlns:p14="http://schemas.microsoft.com/office/powerpoint/2010/main" val="1990757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7</a:t>
            </a:fld>
            <a:endParaRPr lang="en-US" dirty="0"/>
          </a:p>
        </p:txBody>
      </p:sp>
    </p:spTree>
    <p:extLst>
      <p:ext uri="{BB962C8B-B14F-4D97-AF65-F5344CB8AC3E}">
        <p14:creationId xmlns:p14="http://schemas.microsoft.com/office/powerpoint/2010/main" val="18398837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85</a:t>
            </a:fld>
            <a:endParaRPr lang="en-US" dirty="0"/>
          </a:p>
        </p:txBody>
      </p:sp>
    </p:spTree>
    <p:extLst>
      <p:ext uri="{BB962C8B-B14F-4D97-AF65-F5344CB8AC3E}">
        <p14:creationId xmlns:p14="http://schemas.microsoft.com/office/powerpoint/2010/main" val="1416749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86</a:t>
            </a:fld>
            <a:endParaRPr lang="en-US" dirty="0"/>
          </a:p>
        </p:txBody>
      </p:sp>
    </p:spTree>
    <p:extLst>
      <p:ext uri="{BB962C8B-B14F-4D97-AF65-F5344CB8AC3E}">
        <p14:creationId xmlns:p14="http://schemas.microsoft.com/office/powerpoint/2010/main" val="5644427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89</a:t>
            </a:fld>
            <a:endParaRPr lang="en-US" dirty="0"/>
          </a:p>
        </p:txBody>
      </p:sp>
    </p:spTree>
    <p:extLst>
      <p:ext uri="{BB962C8B-B14F-4D97-AF65-F5344CB8AC3E}">
        <p14:creationId xmlns:p14="http://schemas.microsoft.com/office/powerpoint/2010/main" val="19168068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90</a:t>
            </a:fld>
            <a:endParaRPr lang="en-US" dirty="0"/>
          </a:p>
        </p:txBody>
      </p:sp>
    </p:spTree>
    <p:extLst>
      <p:ext uri="{BB962C8B-B14F-4D97-AF65-F5344CB8AC3E}">
        <p14:creationId xmlns:p14="http://schemas.microsoft.com/office/powerpoint/2010/main" val="2721489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93</a:t>
            </a:fld>
            <a:endParaRPr lang="en-US" dirty="0"/>
          </a:p>
        </p:txBody>
      </p:sp>
    </p:spTree>
    <p:extLst>
      <p:ext uri="{BB962C8B-B14F-4D97-AF65-F5344CB8AC3E}">
        <p14:creationId xmlns:p14="http://schemas.microsoft.com/office/powerpoint/2010/main" val="1588863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95</a:t>
            </a:fld>
            <a:endParaRPr lang="en-US" dirty="0"/>
          </a:p>
        </p:txBody>
      </p:sp>
    </p:spTree>
    <p:extLst>
      <p:ext uri="{BB962C8B-B14F-4D97-AF65-F5344CB8AC3E}">
        <p14:creationId xmlns:p14="http://schemas.microsoft.com/office/powerpoint/2010/main" val="36974188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96</a:t>
            </a:fld>
            <a:endParaRPr lang="en-US" dirty="0"/>
          </a:p>
        </p:txBody>
      </p:sp>
    </p:spTree>
    <p:extLst>
      <p:ext uri="{BB962C8B-B14F-4D97-AF65-F5344CB8AC3E}">
        <p14:creationId xmlns:p14="http://schemas.microsoft.com/office/powerpoint/2010/main" val="102660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8</a:t>
            </a:fld>
            <a:endParaRPr lang="en-US" dirty="0"/>
          </a:p>
        </p:txBody>
      </p:sp>
    </p:spTree>
    <p:extLst>
      <p:ext uri="{BB962C8B-B14F-4D97-AF65-F5344CB8AC3E}">
        <p14:creationId xmlns:p14="http://schemas.microsoft.com/office/powerpoint/2010/main" val="4184532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77D3A-1E3E-40F2-BAA2-88DD41FEC546}" type="slidenum">
              <a:rPr lang="en-US" smtClean="0"/>
              <a:pPr/>
              <a:t>9</a:t>
            </a:fld>
            <a:endParaRPr lang="en-US" dirty="0"/>
          </a:p>
        </p:txBody>
      </p:sp>
    </p:spTree>
    <p:extLst>
      <p:ext uri="{BB962C8B-B14F-4D97-AF65-F5344CB8AC3E}">
        <p14:creationId xmlns:p14="http://schemas.microsoft.com/office/powerpoint/2010/main" val="398426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447800"/>
            <a:ext cx="1943100" cy="464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447800"/>
            <a:ext cx="5676900" cy="464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860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860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Lecture # 21:  Memory Management in Modern Computers</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5000" y="1447800"/>
            <a:ext cx="5410200" cy="533400"/>
          </a:xfrm>
          <a:prstGeom prst="rect">
            <a:avLst/>
          </a:prstGeom>
          <a:noFill/>
          <a:ln w="38100">
            <a:solidFill>
              <a:schemeClr val="tx1"/>
            </a:solid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2286000"/>
            <a:ext cx="7772400"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1295400" y="6324600"/>
            <a:ext cx="594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bg2"/>
                </a:solidFill>
              </a:defRPr>
            </a:lvl1pPr>
          </a:lstStyle>
          <a:p>
            <a:r>
              <a:rPr lang="en-US" dirty="0" smtClean="0"/>
              <a:t>Lecture # 21:  Memory Management in Modern Computers</a:t>
            </a:r>
            <a:endParaRPr lang="en-US" dirty="0"/>
          </a:p>
        </p:txBody>
      </p:sp>
      <p:sp>
        <p:nvSpPr>
          <p:cNvPr id="1032" name="Text Box 8"/>
          <p:cNvSpPr txBox="1">
            <a:spLocks noChangeArrowheads="1"/>
          </p:cNvSpPr>
          <p:nvPr/>
        </p:nvSpPr>
        <p:spPr bwMode="auto">
          <a:xfrm>
            <a:off x="5257800" y="714375"/>
            <a:ext cx="3502025" cy="581025"/>
          </a:xfrm>
          <a:prstGeom prst="rect">
            <a:avLst/>
          </a:prstGeom>
          <a:noFill/>
          <a:ln w="9525">
            <a:noFill/>
            <a:miter lim="800000"/>
            <a:headEnd/>
            <a:tailEnd/>
          </a:ln>
          <a:effectLst/>
        </p:spPr>
        <p:txBody>
          <a:bodyPr>
            <a:spAutoFit/>
          </a:bodyPr>
          <a:lstStyle/>
          <a:p>
            <a:r>
              <a:rPr lang="en-US" sz="1600" dirty="0"/>
              <a:t>Erik Jonsson School of Engineering and Computer Science</a:t>
            </a:r>
            <a:endParaRPr lang="en-US" sz="1600" dirty="0">
              <a:latin typeface="Lucida Bright" pitchFamily="18" charset="0"/>
            </a:endParaRPr>
          </a:p>
        </p:txBody>
      </p:sp>
      <p:sp>
        <p:nvSpPr>
          <p:cNvPr id="1035" name="Text Box 11"/>
          <p:cNvSpPr txBox="1">
            <a:spLocks noChangeArrowheads="1"/>
          </p:cNvSpPr>
          <p:nvPr/>
        </p:nvSpPr>
        <p:spPr bwMode="auto">
          <a:xfrm>
            <a:off x="838200" y="838200"/>
            <a:ext cx="3071813" cy="336550"/>
          </a:xfrm>
          <a:prstGeom prst="rect">
            <a:avLst/>
          </a:prstGeom>
          <a:noFill/>
          <a:ln w="9525">
            <a:noFill/>
            <a:miter lim="800000"/>
            <a:headEnd/>
            <a:tailEnd/>
          </a:ln>
          <a:effectLst/>
        </p:spPr>
        <p:txBody>
          <a:bodyPr wrap="none">
            <a:spAutoFit/>
          </a:bodyPr>
          <a:lstStyle/>
          <a:p>
            <a:pPr algn="l"/>
            <a:r>
              <a:rPr lang="en-US" sz="1600" b="1" dirty="0"/>
              <a:t>The University of Texas at Dallas</a:t>
            </a:r>
          </a:p>
        </p:txBody>
      </p:sp>
      <p:sp>
        <p:nvSpPr>
          <p:cNvPr id="1037" name="Line 13"/>
          <p:cNvSpPr>
            <a:spLocks noChangeShapeType="1"/>
          </p:cNvSpPr>
          <p:nvPr/>
        </p:nvSpPr>
        <p:spPr bwMode="auto">
          <a:xfrm>
            <a:off x="928688" y="1171575"/>
            <a:ext cx="2895600" cy="0"/>
          </a:xfrm>
          <a:prstGeom prst="line">
            <a:avLst/>
          </a:prstGeom>
          <a:noFill/>
          <a:ln w="57150">
            <a:solidFill>
              <a:schemeClr val="tx1"/>
            </a:solidFill>
            <a:round/>
            <a:headEnd/>
            <a:tailEnd/>
          </a:ln>
          <a:effectLst/>
        </p:spPr>
        <p:txBody>
          <a:bodyPr wrap="none" anchor="ctr"/>
          <a:lstStyle/>
          <a:p>
            <a:endParaRPr lang="en-US" dirty="0"/>
          </a:p>
        </p:txBody>
      </p:sp>
      <p:sp>
        <p:nvSpPr>
          <p:cNvPr id="1038" name="Text Box 14"/>
          <p:cNvSpPr txBox="1">
            <a:spLocks noChangeArrowheads="1"/>
          </p:cNvSpPr>
          <p:nvPr/>
        </p:nvSpPr>
        <p:spPr bwMode="auto">
          <a:xfrm>
            <a:off x="152400" y="6437313"/>
            <a:ext cx="361950" cy="274637"/>
          </a:xfrm>
          <a:prstGeom prst="rect">
            <a:avLst/>
          </a:prstGeom>
          <a:noFill/>
          <a:ln w="9525">
            <a:noFill/>
            <a:miter lim="800000"/>
            <a:headEnd/>
            <a:tailEnd/>
          </a:ln>
          <a:effectLst/>
        </p:spPr>
        <p:txBody>
          <a:bodyPr wrap="none">
            <a:spAutoFit/>
          </a:bodyPr>
          <a:lstStyle/>
          <a:p>
            <a:pPr algn="l"/>
            <a:fld id="{6A7BA88B-9CAC-4579-85D2-487D59CEA3AB}" type="slidenum">
              <a:rPr lang="en-US" sz="1200" b="1">
                <a:solidFill>
                  <a:schemeClr val="bg2"/>
                </a:solidFill>
              </a:rPr>
              <a:pPr algn="l"/>
              <a:t>‹#›</a:t>
            </a:fld>
            <a:endParaRPr lang="en-US" sz="1200" b="1" dirty="0">
              <a:solidFill>
                <a:schemeClr val="bg2"/>
              </a:solidFill>
            </a:endParaRPr>
          </a:p>
        </p:txBody>
      </p:sp>
      <p:sp>
        <p:nvSpPr>
          <p:cNvPr id="1039" name="Text Box 15"/>
          <p:cNvSpPr txBox="1">
            <a:spLocks noChangeArrowheads="1"/>
          </p:cNvSpPr>
          <p:nvPr/>
        </p:nvSpPr>
        <p:spPr bwMode="auto">
          <a:xfrm>
            <a:off x="7315200" y="6324600"/>
            <a:ext cx="1351652" cy="246221"/>
          </a:xfrm>
          <a:prstGeom prst="rect">
            <a:avLst/>
          </a:prstGeom>
          <a:noFill/>
          <a:ln w="9525">
            <a:noFill/>
            <a:miter lim="800000"/>
            <a:headEnd/>
            <a:tailEnd/>
          </a:ln>
          <a:effectLst/>
        </p:spPr>
        <p:txBody>
          <a:bodyPr wrap="none">
            <a:spAutoFit/>
          </a:bodyPr>
          <a:lstStyle/>
          <a:p>
            <a:pPr algn="l"/>
            <a:r>
              <a:rPr lang="en-US" sz="1000" dirty="0">
                <a:solidFill>
                  <a:schemeClr val="bg2"/>
                </a:solidFill>
              </a:rPr>
              <a:t>© N. B. Dodge </a:t>
            </a:r>
            <a:r>
              <a:rPr lang="en-US" sz="1000" dirty="0" smtClean="0">
                <a:solidFill>
                  <a:schemeClr val="bg2"/>
                </a:solidFill>
              </a:rPr>
              <a:t> </a:t>
            </a:r>
            <a:r>
              <a:rPr lang="en-US" sz="1000" baseline="0" dirty="0" smtClean="0">
                <a:solidFill>
                  <a:schemeClr val="bg2"/>
                </a:solidFill>
              </a:rPr>
              <a:t> 11/19</a:t>
            </a:r>
            <a:endParaRPr lang="en-US" sz="1000" dirty="0">
              <a:solidFill>
                <a:schemeClr val="bg2"/>
              </a:solidFill>
            </a:endParaRPr>
          </a:p>
        </p:txBody>
      </p:sp>
      <p:pic>
        <p:nvPicPr>
          <p:cNvPr id="11" name="Picture 2" descr="http://www.utdallas.edu/images/logo/utdc95x40.gif"/>
          <p:cNvPicPr>
            <a:picLocks noChangeAspect="1" noChangeArrowheads="1"/>
          </p:cNvPicPr>
          <p:nvPr/>
        </p:nvPicPr>
        <p:blipFill>
          <a:blip r:embed="rId13" cstate="print"/>
          <a:srcRect/>
          <a:stretch>
            <a:fillRect/>
          </a:stretch>
        </p:blipFill>
        <p:spPr bwMode="auto">
          <a:xfrm>
            <a:off x="3933825" y="685800"/>
            <a:ext cx="1323975" cy="557464"/>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imes New Roman" pitchFamily="18" charset="0"/>
        </a:defRPr>
      </a:lvl2pPr>
      <a:lvl3pPr algn="ctr" rtl="0" eaLnBrk="0" fontAlgn="base" hangingPunct="0">
        <a:spcBef>
          <a:spcPct val="0"/>
        </a:spcBef>
        <a:spcAft>
          <a:spcPct val="0"/>
        </a:spcAft>
        <a:defRPr sz="2800" b="1">
          <a:solidFill>
            <a:schemeClr val="tx2"/>
          </a:solidFill>
          <a:latin typeface="Times New Roman" pitchFamily="18" charset="0"/>
        </a:defRPr>
      </a:lvl3pPr>
      <a:lvl4pPr algn="ctr" rtl="0" eaLnBrk="0" fontAlgn="base" hangingPunct="0">
        <a:spcBef>
          <a:spcPct val="0"/>
        </a:spcBef>
        <a:spcAft>
          <a:spcPct val="0"/>
        </a:spcAft>
        <a:defRPr sz="2800" b="1">
          <a:solidFill>
            <a:schemeClr val="tx2"/>
          </a:solidFill>
          <a:latin typeface="Times New Roman" pitchFamily="18" charset="0"/>
        </a:defRPr>
      </a:lvl4pPr>
      <a:lvl5pPr algn="ctr" rtl="0" eaLnBrk="0" fontAlgn="base" hangingPunct="0">
        <a:spcBef>
          <a:spcPct val="0"/>
        </a:spcBef>
        <a:spcAft>
          <a:spcPct val="0"/>
        </a:spcAft>
        <a:defRPr sz="2800" b="1">
          <a:solidFill>
            <a:schemeClr val="tx2"/>
          </a:solidFill>
          <a:latin typeface="Times New Roman" pitchFamily="18"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9.wav"/><Relationship Id="rId7" Type="http://schemas.openxmlformats.org/officeDocument/2006/relationships/image" Target="../media/image16.png"/><Relationship Id="rId2" Type="http://schemas.microsoft.com/office/2007/relationships/media" Target="../media/media29.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0.wav"/><Relationship Id="rId7" Type="http://schemas.openxmlformats.org/officeDocument/2006/relationships/image" Target="../media/image17.png"/><Relationship Id="rId2" Type="http://schemas.microsoft.com/office/2007/relationships/media" Target="../media/media30.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1.wav"/><Relationship Id="rId7" Type="http://schemas.openxmlformats.org/officeDocument/2006/relationships/image" Target="../media/image18.png"/><Relationship Id="rId2" Type="http://schemas.microsoft.com/office/2007/relationships/media" Target="../media/media31.wa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2.wav"/><Relationship Id="rId7" Type="http://schemas.openxmlformats.org/officeDocument/2006/relationships/image" Target="../media/image19.png"/><Relationship Id="rId2" Type="http://schemas.microsoft.com/office/2007/relationships/media" Target="../media/media32.wav"/><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8.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3.png"/><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3.png"/><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7.wav"/><Relationship Id="rId1" Type="http://schemas.microsoft.com/office/2007/relationships/media" Target="../media/media47.wav"/><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2050" name="Rectangle 2"/>
          <p:cNvSpPr>
            <a:spLocks noGrp="1" noChangeArrowheads="1"/>
          </p:cNvSpPr>
          <p:nvPr>
            <p:ph type="title"/>
          </p:nvPr>
        </p:nvSpPr>
        <p:spPr>
          <a:xfrm>
            <a:off x="457200" y="1447800"/>
            <a:ext cx="8229600" cy="685800"/>
          </a:xfrm>
          <a:ln>
            <a:solidFill>
              <a:schemeClr val="tx2"/>
            </a:solidFill>
          </a:ln>
        </p:spPr>
        <p:txBody>
          <a:bodyPr/>
          <a:lstStyle/>
          <a:p>
            <a:r>
              <a:rPr lang="en-US" sz="3200" dirty="0"/>
              <a:t>Memory Management in Modern Computers</a:t>
            </a:r>
          </a:p>
        </p:txBody>
      </p:sp>
      <p:sp>
        <p:nvSpPr>
          <p:cNvPr id="2051" name="Rectangle 3"/>
          <p:cNvSpPr>
            <a:spLocks noGrp="1" noChangeArrowheads="1"/>
          </p:cNvSpPr>
          <p:nvPr>
            <p:ph type="body" idx="1"/>
          </p:nvPr>
        </p:nvSpPr>
        <p:spPr>
          <a:xfrm>
            <a:off x="685800" y="2209800"/>
            <a:ext cx="7772400" cy="4114800"/>
          </a:xfrm>
        </p:spPr>
        <p:txBody>
          <a:bodyPr/>
          <a:lstStyle/>
          <a:p>
            <a:r>
              <a:rPr lang="en-US" dirty="0"/>
              <a:t>One of the biggest problems facing modern computer designers is that of providing large amounts of high speed memory.  </a:t>
            </a:r>
          </a:p>
          <a:p>
            <a:r>
              <a:rPr lang="en-US" dirty="0">
                <a:solidFill>
                  <a:srgbClr val="CC3300"/>
                </a:solidFill>
              </a:rPr>
              <a:t>This is a problem that has evolved over the last </a:t>
            </a:r>
            <a:r>
              <a:rPr lang="en-US" dirty="0" smtClean="0">
                <a:solidFill>
                  <a:srgbClr val="CC3300"/>
                </a:solidFill>
              </a:rPr>
              <a:t>30-35 years</a:t>
            </a:r>
            <a:r>
              <a:rPr lang="en-US" dirty="0">
                <a:solidFill>
                  <a:srgbClr val="CC3300"/>
                </a:solidFill>
              </a:rPr>
              <a:t>.  </a:t>
            </a:r>
          </a:p>
          <a:p>
            <a:r>
              <a:rPr lang="en-US" dirty="0"/>
              <a:t>Earlier in the history of computing, most processors were relatively slow compared to the speed of available memories (Except for bulk storage mechanical memories, i.e., disks and drums).  </a:t>
            </a:r>
          </a:p>
          <a:p>
            <a:r>
              <a:rPr lang="en-US" dirty="0"/>
              <a:t>Especially in the early days of the personal computer, the CPU was relatively slow compared to early electronic memories.  </a:t>
            </a:r>
          </a:p>
          <a:p>
            <a:r>
              <a:rPr lang="en-US" dirty="0">
                <a:solidFill>
                  <a:srgbClr val="009900"/>
                </a:solidFill>
              </a:rPr>
              <a:t>The speed of random-access memory was not an issue; the biggest problem was just getting enough memory, period (early PC’s with </a:t>
            </a:r>
            <a:r>
              <a:rPr lang="en-US" u="sng" dirty="0">
                <a:solidFill>
                  <a:srgbClr val="009900"/>
                </a:solidFill>
              </a:rPr>
              <a:t>large</a:t>
            </a:r>
            <a:r>
              <a:rPr lang="en-US" dirty="0">
                <a:solidFill>
                  <a:srgbClr val="009900"/>
                </a:solidFill>
              </a:rPr>
              <a:t> memories had </a:t>
            </a:r>
            <a:r>
              <a:rPr lang="en-US" u="sng" dirty="0">
                <a:solidFill>
                  <a:srgbClr val="009900"/>
                </a:solidFill>
              </a:rPr>
              <a:t>256-512 Kbytes</a:t>
            </a:r>
            <a:r>
              <a:rPr lang="en-US" dirty="0">
                <a:solidFill>
                  <a:srgbClr val="009900"/>
                </a:solidFill>
              </a:rPr>
              <a:t>)!</a:t>
            </a:r>
          </a:p>
        </p:txBody>
      </p:sp>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5778" name="Rectangle 2"/>
          <p:cNvSpPr>
            <a:spLocks noGrp="1" noChangeArrowheads="1"/>
          </p:cNvSpPr>
          <p:nvPr>
            <p:ph type="title"/>
          </p:nvPr>
        </p:nvSpPr>
        <p:spPr>
          <a:xfrm>
            <a:off x="1905000" y="1524000"/>
            <a:ext cx="5410200" cy="533400"/>
          </a:xfrm>
          <a:ln/>
        </p:spPr>
        <p:txBody>
          <a:bodyPr/>
          <a:lstStyle/>
          <a:p>
            <a:r>
              <a:rPr lang="en-US" sz="3200" dirty="0"/>
              <a:t>L1 Cache</a:t>
            </a:r>
          </a:p>
        </p:txBody>
      </p:sp>
      <p:sp>
        <p:nvSpPr>
          <p:cNvPr id="75779" name="Rectangle 3"/>
          <p:cNvSpPr>
            <a:spLocks noGrp="1" noChangeArrowheads="1"/>
          </p:cNvSpPr>
          <p:nvPr>
            <p:ph type="body" idx="1"/>
          </p:nvPr>
        </p:nvSpPr>
        <p:spPr>
          <a:xfrm>
            <a:off x="685800" y="2286000"/>
            <a:ext cx="7848600" cy="3962400"/>
          </a:xfrm>
        </p:spPr>
        <p:txBody>
          <a:bodyPr/>
          <a:lstStyle/>
          <a:p>
            <a:r>
              <a:rPr lang="en-US" dirty="0"/>
              <a:t>L1 cache (“level 1 cache”) is SRAM memory that is very close to the CPU.  For example, it is </a:t>
            </a:r>
            <a:r>
              <a:rPr lang="en-US" dirty="0" smtClean="0"/>
              <a:t>next to the ALU in most processors.  </a:t>
            </a:r>
            <a:endParaRPr lang="en-US" dirty="0"/>
          </a:p>
          <a:p>
            <a:r>
              <a:rPr lang="en-US" dirty="0">
                <a:solidFill>
                  <a:srgbClr val="CC3300"/>
                </a:solidFill>
              </a:rPr>
              <a:t>L1 cache is basically sets of D </a:t>
            </a:r>
            <a:r>
              <a:rPr lang="en-US" dirty="0" smtClean="0">
                <a:solidFill>
                  <a:srgbClr val="CC3300"/>
                </a:solidFill>
              </a:rPr>
              <a:t>FF’s, but </a:t>
            </a:r>
            <a:r>
              <a:rPr lang="en-US" dirty="0">
                <a:solidFill>
                  <a:srgbClr val="CC3300"/>
                </a:solidFill>
              </a:rPr>
              <a:t>many more than in the CPU register block.  </a:t>
            </a:r>
          </a:p>
          <a:p>
            <a:r>
              <a:rPr lang="en-US" dirty="0">
                <a:solidFill>
                  <a:srgbClr val="009900"/>
                </a:solidFill>
              </a:rPr>
              <a:t>For example, a typical register block might have 16-32 registers of </a:t>
            </a:r>
            <a:r>
              <a:rPr lang="en-US" dirty="0" smtClean="0">
                <a:solidFill>
                  <a:srgbClr val="009900"/>
                </a:solidFill>
              </a:rPr>
              <a:t>4 or 8 </a:t>
            </a:r>
            <a:r>
              <a:rPr lang="en-US" dirty="0">
                <a:solidFill>
                  <a:srgbClr val="009900"/>
                </a:solidFill>
              </a:rPr>
              <a:t>bytes each for a total of </a:t>
            </a:r>
            <a:r>
              <a:rPr lang="en-US" dirty="0" smtClean="0">
                <a:solidFill>
                  <a:srgbClr val="009900"/>
                </a:solidFill>
              </a:rPr>
              <a:t>64-256 </a:t>
            </a:r>
            <a:r>
              <a:rPr lang="en-US" dirty="0">
                <a:solidFill>
                  <a:srgbClr val="009900"/>
                </a:solidFill>
              </a:rPr>
              <a:t>bytes of storage.  The </a:t>
            </a:r>
            <a:r>
              <a:rPr lang="en-US" dirty="0" smtClean="0">
                <a:solidFill>
                  <a:srgbClr val="009900"/>
                </a:solidFill>
              </a:rPr>
              <a:t>Intel L1 Core i7 cache</a:t>
            </a:r>
            <a:r>
              <a:rPr lang="en-US" dirty="0">
                <a:solidFill>
                  <a:srgbClr val="009900"/>
                </a:solidFill>
              </a:rPr>
              <a:t>, on the other hand, has </a:t>
            </a:r>
            <a:r>
              <a:rPr lang="en-US" u="sng" dirty="0" smtClean="0">
                <a:solidFill>
                  <a:srgbClr val="009900"/>
                </a:solidFill>
              </a:rPr>
              <a:t>64 Kbytes</a:t>
            </a:r>
            <a:r>
              <a:rPr lang="en-US" dirty="0" smtClean="0">
                <a:solidFill>
                  <a:srgbClr val="009900"/>
                </a:solidFill>
              </a:rPr>
              <a:t> (32K instruction, 32K data)– </a:t>
            </a:r>
            <a:r>
              <a:rPr lang="en-US" dirty="0">
                <a:solidFill>
                  <a:srgbClr val="009900"/>
                </a:solidFill>
              </a:rPr>
              <a:t>the </a:t>
            </a:r>
            <a:r>
              <a:rPr lang="en-US" dirty="0" smtClean="0">
                <a:solidFill>
                  <a:srgbClr val="009900"/>
                </a:solidFill>
              </a:rPr>
              <a:t>equivalent of ~ </a:t>
            </a:r>
            <a:r>
              <a:rPr lang="en-US" u="sng" dirty="0" smtClean="0">
                <a:solidFill>
                  <a:srgbClr val="009900"/>
                </a:solidFill>
              </a:rPr>
              <a:t>500,000 flip-flops</a:t>
            </a:r>
            <a:r>
              <a:rPr lang="en-US" dirty="0" smtClean="0">
                <a:solidFill>
                  <a:srgbClr val="009900"/>
                </a:solidFill>
              </a:rPr>
              <a:t>.     </a:t>
            </a:r>
            <a:endParaRPr lang="en-US" dirty="0">
              <a:solidFill>
                <a:srgbClr val="009900"/>
              </a:solidFill>
            </a:endParaRPr>
          </a:p>
          <a:p>
            <a:r>
              <a:rPr lang="en-US" dirty="0">
                <a:solidFill>
                  <a:schemeClr val="accent2"/>
                </a:solidFill>
              </a:rPr>
              <a:t>Access speed of L1 cache is slower, however, due to the complex arrangement of data buses which is necessary to access specific bytes in the L1 memory array.  It is typically about </a:t>
            </a:r>
            <a:r>
              <a:rPr lang="en-US" dirty="0" smtClean="0">
                <a:solidFill>
                  <a:schemeClr val="accent2"/>
                </a:solidFill>
              </a:rPr>
              <a:t>1/2-1/3 </a:t>
            </a:r>
            <a:r>
              <a:rPr lang="en-US" dirty="0">
                <a:solidFill>
                  <a:schemeClr val="accent2"/>
                </a:solidFill>
              </a:rPr>
              <a:t>as fast as CPU registers in terms of load/store cycle.  </a:t>
            </a:r>
          </a:p>
        </p:txBody>
      </p:sp>
      <p:pic>
        <p:nvPicPr>
          <p:cNvPr id="2"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01378" name="Rectangle 2"/>
          <p:cNvSpPr>
            <a:spLocks noGrp="1" noChangeArrowheads="1"/>
          </p:cNvSpPr>
          <p:nvPr>
            <p:ph type="title"/>
          </p:nvPr>
        </p:nvSpPr>
        <p:spPr>
          <a:xfrm>
            <a:off x="1905000" y="1447800"/>
            <a:ext cx="5410200" cy="609600"/>
          </a:xfrm>
          <a:ln/>
        </p:spPr>
        <p:txBody>
          <a:bodyPr/>
          <a:lstStyle/>
          <a:p>
            <a:r>
              <a:rPr lang="en-US" sz="3200" dirty="0"/>
              <a:t>L1 Cache (Continued)</a:t>
            </a:r>
          </a:p>
        </p:txBody>
      </p:sp>
      <p:sp>
        <p:nvSpPr>
          <p:cNvPr id="101379" name="Rectangle 3"/>
          <p:cNvSpPr>
            <a:spLocks noGrp="1" noChangeArrowheads="1"/>
          </p:cNvSpPr>
          <p:nvPr>
            <p:ph type="body" idx="1"/>
          </p:nvPr>
        </p:nvSpPr>
        <p:spPr>
          <a:xfrm>
            <a:off x="685800" y="5105400"/>
            <a:ext cx="7772400" cy="1066800"/>
          </a:xfrm>
        </p:spPr>
        <p:txBody>
          <a:bodyPr/>
          <a:lstStyle/>
          <a:p>
            <a:r>
              <a:rPr lang="en-US" dirty="0" smtClean="0"/>
              <a:t>As you saw on the previous slide, in </a:t>
            </a:r>
            <a:r>
              <a:rPr lang="en-US" dirty="0"/>
              <a:t>terms of memory </a:t>
            </a:r>
            <a:r>
              <a:rPr lang="en-US" dirty="0" smtClean="0"/>
              <a:t>structure, </a:t>
            </a:r>
            <a:r>
              <a:rPr lang="en-US" dirty="0"/>
              <a:t>cache has </a:t>
            </a:r>
            <a:r>
              <a:rPr lang="en-US" u="sng" dirty="0"/>
              <a:t>regressed</a:t>
            </a:r>
            <a:r>
              <a:rPr lang="en-US" dirty="0"/>
              <a:t>.  Modern computer chips have </a:t>
            </a:r>
            <a:r>
              <a:rPr lang="en-US" u="sng" dirty="0">
                <a:solidFill>
                  <a:srgbClr val="FF0000"/>
                </a:solidFill>
              </a:rPr>
              <a:t>separate instruction and data caches</a:t>
            </a:r>
            <a:r>
              <a:rPr lang="en-US" dirty="0"/>
              <a:t>!  </a:t>
            </a:r>
          </a:p>
        </p:txBody>
      </p:sp>
      <p:grpSp>
        <p:nvGrpSpPr>
          <p:cNvPr id="103053" name="Group 1677"/>
          <p:cNvGrpSpPr>
            <a:grpSpLocks/>
          </p:cNvGrpSpPr>
          <p:nvPr/>
        </p:nvGrpSpPr>
        <p:grpSpPr bwMode="auto">
          <a:xfrm>
            <a:off x="609600" y="2286000"/>
            <a:ext cx="7848600" cy="2667000"/>
            <a:chOff x="384" y="1296"/>
            <a:chExt cx="4944" cy="1680"/>
          </a:xfrm>
        </p:grpSpPr>
        <p:sp>
          <p:nvSpPr>
            <p:cNvPr id="101380" name="AutoShape 4"/>
            <p:cNvSpPr>
              <a:spLocks noChangeArrowheads="1"/>
            </p:cNvSpPr>
            <p:nvPr/>
          </p:nvSpPr>
          <p:spPr bwMode="auto">
            <a:xfrm>
              <a:off x="1248" y="1680"/>
              <a:ext cx="240" cy="672"/>
            </a:xfrm>
            <a:prstGeom prst="rightArrow">
              <a:avLst>
                <a:gd name="adj1" fmla="val 50000"/>
                <a:gd name="adj2" fmla="val 25000"/>
              </a:avLst>
            </a:prstGeom>
            <a:solidFill>
              <a:srgbClr val="33CC33"/>
            </a:solidFill>
            <a:ln w="9525">
              <a:solidFill>
                <a:schemeClr val="tx1"/>
              </a:solidFill>
              <a:miter lim="800000"/>
              <a:headEnd/>
              <a:tailEnd/>
            </a:ln>
            <a:effectLst/>
          </p:spPr>
          <p:txBody>
            <a:bodyPr wrap="none" anchor="ctr"/>
            <a:lstStyle/>
            <a:p>
              <a:endParaRPr lang="en-US" dirty="0"/>
            </a:p>
          </p:txBody>
        </p:sp>
        <p:grpSp>
          <p:nvGrpSpPr>
            <p:cNvPr id="101382" name="Group 6"/>
            <p:cNvGrpSpPr>
              <a:grpSpLocks/>
            </p:cNvGrpSpPr>
            <p:nvPr/>
          </p:nvGrpSpPr>
          <p:grpSpPr bwMode="auto">
            <a:xfrm>
              <a:off x="1632" y="1296"/>
              <a:ext cx="240" cy="1440"/>
              <a:chOff x="2544" y="1392"/>
              <a:chExt cx="240" cy="1536"/>
            </a:xfrm>
          </p:grpSpPr>
          <p:sp>
            <p:nvSpPr>
              <p:cNvPr id="101383" name="Rectangle 7"/>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84" name="Rectangle 8"/>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85" name="Rectangle 9"/>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86" name="Rectangle 10"/>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87" name="Rectangle 11"/>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88" name="Rectangle 12"/>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89" name="Rectangle 13"/>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0" name="Rectangle 14"/>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1" name="Rectangle 15"/>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2" name="Rectangle 16"/>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3" name="Rectangle 17"/>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4" name="Rectangle 18"/>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5" name="Rectangle 19"/>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6" name="Rectangle 20"/>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7" name="Rectangle 21"/>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8" name="Rectangle 22"/>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399" name="Rectangle 23"/>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0" name="Rectangle 24"/>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1" name="Rectangle 25"/>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2" name="Rectangle 26"/>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3" name="Rectangle 27"/>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4" name="Rectangle 28"/>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5" name="Rectangle 29"/>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6" name="Rectangle 30"/>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7" name="Rectangle 31"/>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8" name="Rectangle 32"/>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09" name="Rectangle 33"/>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10" name="Rectangle 34"/>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11" name="Rectangle 35"/>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12" name="Rectangle 36"/>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13" name="Rectangle 37"/>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101414" name="Rectangle 38"/>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101415" name="Text Box 39"/>
            <p:cNvSpPr txBox="1">
              <a:spLocks noChangeArrowheads="1"/>
            </p:cNvSpPr>
            <p:nvPr/>
          </p:nvSpPr>
          <p:spPr bwMode="auto">
            <a:xfrm>
              <a:off x="576" y="2736"/>
              <a:ext cx="432" cy="231"/>
            </a:xfrm>
            <a:prstGeom prst="rect">
              <a:avLst/>
            </a:prstGeom>
            <a:noFill/>
            <a:ln w="9525">
              <a:noFill/>
              <a:miter lim="800000"/>
              <a:headEnd/>
              <a:tailEnd/>
            </a:ln>
            <a:effectLst/>
          </p:spPr>
          <p:txBody>
            <a:bodyPr wrap="none">
              <a:spAutoFit/>
            </a:bodyPr>
            <a:lstStyle/>
            <a:p>
              <a:pPr algn="l"/>
              <a:r>
                <a:rPr lang="en-US" sz="1800" b="1" dirty="0">
                  <a:solidFill>
                    <a:srgbClr val="CC3300"/>
                  </a:solidFill>
                </a:rPr>
                <a:t>D FF</a:t>
              </a:r>
            </a:p>
          </p:txBody>
        </p:sp>
        <p:sp>
          <p:nvSpPr>
            <p:cNvPr id="101416" name="Text Box 40"/>
            <p:cNvSpPr txBox="1">
              <a:spLocks noChangeArrowheads="1"/>
            </p:cNvSpPr>
            <p:nvPr/>
          </p:nvSpPr>
          <p:spPr bwMode="auto">
            <a:xfrm>
              <a:off x="1344" y="2745"/>
              <a:ext cx="804" cy="231"/>
            </a:xfrm>
            <a:prstGeom prst="rect">
              <a:avLst/>
            </a:prstGeom>
            <a:noFill/>
            <a:ln w="9525">
              <a:noFill/>
              <a:miter lim="800000"/>
              <a:headEnd/>
              <a:tailEnd/>
            </a:ln>
            <a:effectLst/>
          </p:spPr>
          <p:txBody>
            <a:bodyPr wrap="none">
              <a:spAutoFit/>
            </a:bodyPr>
            <a:lstStyle/>
            <a:p>
              <a:pPr algn="l"/>
              <a:r>
                <a:rPr lang="en-US" sz="1800" b="1" dirty="0">
                  <a:solidFill>
                    <a:srgbClr val="CC3300"/>
                  </a:solidFill>
                </a:rPr>
                <a:t>32-Bit Reg.</a:t>
              </a:r>
            </a:p>
          </p:txBody>
        </p:sp>
        <p:sp>
          <p:nvSpPr>
            <p:cNvPr id="101417" name="Text Box 41"/>
            <p:cNvSpPr txBox="1">
              <a:spLocks noChangeArrowheads="1"/>
            </p:cNvSpPr>
            <p:nvPr/>
          </p:nvSpPr>
          <p:spPr bwMode="auto">
            <a:xfrm>
              <a:off x="3792" y="2736"/>
              <a:ext cx="704" cy="231"/>
            </a:xfrm>
            <a:prstGeom prst="rect">
              <a:avLst/>
            </a:prstGeom>
            <a:noFill/>
            <a:ln w="9525">
              <a:noFill/>
              <a:miter lim="800000"/>
              <a:headEnd/>
              <a:tailEnd/>
            </a:ln>
            <a:effectLst/>
          </p:spPr>
          <p:txBody>
            <a:bodyPr wrap="none">
              <a:spAutoFit/>
            </a:bodyPr>
            <a:lstStyle/>
            <a:p>
              <a:pPr algn="l"/>
              <a:r>
                <a:rPr lang="en-US" sz="1800" b="1" dirty="0">
                  <a:solidFill>
                    <a:srgbClr val="CC3300"/>
                  </a:solidFill>
                </a:rPr>
                <a:t>L1 Cache</a:t>
              </a:r>
            </a:p>
          </p:txBody>
        </p:sp>
        <p:grpSp>
          <p:nvGrpSpPr>
            <p:cNvPr id="102547" name="Group 1171"/>
            <p:cNvGrpSpPr>
              <a:grpSpLocks/>
            </p:cNvGrpSpPr>
            <p:nvPr/>
          </p:nvGrpSpPr>
          <p:grpSpPr bwMode="auto">
            <a:xfrm>
              <a:off x="384" y="1680"/>
              <a:ext cx="768" cy="816"/>
              <a:chOff x="96" y="1920"/>
              <a:chExt cx="768" cy="816"/>
            </a:xfrm>
          </p:grpSpPr>
          <p:sp>
            <p:nvSpPr>
              <p:cNvPr id="102548" name="Rectangle 1172"/>
              <p:cNvSpPr>
                <a:spLocks noChangeArrowheads="1"/>
              </p:cNvSpPr>
              <p:nvPr/>
            </p:nvSpPr>
            <p:spPr bwMode="auto">
              <a:xfrm>
                <a:off x="288" y="1920"/>
                <a:ext cx="384" cy="62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49" name="Text Box 1173"/>
              <p:cNvSpPr txBox="1">
                <a:spLocks noChangeArrowheads="1"/>
              </p:cNvSpPr>
              <p:nvPr/>
            </p:nvSpPr>
            <p:spPr bwMode="auto">
              <a:xfrm>
                <a:off x="252" y="1950"/>
                <a:ext cx="220" cy="577"/>
              </a:xfrm>
              <a:prstGeom prst="rect">
                <a:avLst/>
              </a:prstGeom>
              <a:noFill/>
              <a:ln w="9525" algn="ctr">
                <a:noFill/>
                <a:miter lim="800000"/>
                <a:headEnd/>
                <a:tailEnd/>
              </a:ln>
              <a:effectLst/>
            </p:spPr>
            <p:txBody>
              <a:bodyPr wrap="none">
                <a:spAutoFit/>
              </a:bodyPr>
              <a:lstStyle/>
              <a:p>
                <a:r>
                  <a:rPr lang="en-US" sz="1800" b="1" dirty="0">
                    <a:solidFill>
                      <a:schemeClr val="bg1"/>
                    </a:solidFill>
                  </a:rPr>
                  <a:t>D</a:t>
                </a:r>
              </a:p>
              <a:p>
                <a:endParaRPr lang="en-US" sz="1800" b="1" dirty="0">
                  <a:solidFill>
                    <a:schemeClr val="bg1"/>
                  </a:solidFill>
                </a:endParaRPr>
              </a:p>
              <a:p>
                <a:r>
                  <a:rPr lang="en-US" sz="1800" b="1" dirty="0">
                    <a:solidFill>
                      <a:schemeClr val="bg1"/>
                    </a:solidFill>
                  </a:rPr>
                  <a:t>C</a:t>
                </a:r>
              </a:p>
            </p:txBody>
          </p:sp>
          <p:sp>
            <p:nvSpPr>
              <p:cNvPr id="102550" name="Text Box 1174"/>
              <p:cNvSpPr txBox="1">
                <a:spLocks noChangeArrowheads="1"/>
              </p:cNvSpPr>
              <p:nvPr/>
            </p:nvSpPr>
            <p:spPr bwMode="auto">
              <a:xfrm>
                <a:off x="474" y="1950"/>
                <a:ext cx="228" cy="231"/>
              </a:xfrm>
              <a:prstGeom prst="rect">
                <a:avLst/>
              </a:prstGeom>
              <a:noFill/>
              <a:ln w="9525" algn="ctr">
                <a:noFill/>
                <a:miter lim="800000"/>
                <a:headEnd/>
                <a:tailEnd/>
              </a:ln>
              <a:effectLst/>
            </p:spPr>
            <p:txBody>
              <a:bodyPr wrap="none">
                <a:spAutoFit/>
              </a:bodyPr>
              <a:lstStyle/>
              <a:p>
                <a:r>
                  <a:rPr lang="en-US" sz="1800" b="1" dirty="0">
                    <a:solidFill>
                      <a:schemeClr val="bg1"/>
                    </a:solidFill>
                  </a:rPr>
                  <a:t>Q</a:t>
                </a:r>
              </a:p>
            </p:txBody>
          </p:sp>
          <p:sp>
            <p:nvSpPr>
              <p:cNvPr id="102551" name="Text Box 1175"/>
              <p:cNvSpPr txBox="1">
                <a:spLocks noChangeArrowheads="1"/>
              </p:cNvSpPr>
              <p:nvPr/>
            </p:nvSpPr>
            <p:spPr bwMode="auto">
              <a:xfrm>
                <a:off x="372" y="2361"/>
                <a:ext cx="220" cy="231"/>
              </a:xfrm>
              <a:prstGeom prst="rect">
                <a:avLst/>
              </a:prstGeom>
              <a:noFill/>
              <a:ln w="9525" algn="ctr">
                <a:noFill/>
                <a:miter lim="800000"/>
                <a:headEnd/>
                <a:tailEnd/>
              </a:ln>
              <a:effectLst/>
            </p:spPr>
            <p:txBody>
              <a:bodyPr wrap="none">
                <a:spAutoFit/>
              </a:bodyPr>
              <a:lstStyle/>
              <a:p>
                <a:r>
                  <a:rPr lang="en-US" sz="1800" b="1" dirty="0">
                    <a:solidFill>
                      <a:schemeClr val="bg1"/>
                    </a:solidFill>
                  </a:rPr>
                  <a:t>R</a:t>
                </a:r>
              </a:p>
            </p:txBody>
          </p:sp>
          <p:sp>
            <p:nvSpPr>
              <p:cNvPr id="102552" name="Oval 1176"/>
              <p:cNvSpPr>
                <a:spLocks noChangeArrowheads="1"/>
              </p:cNvSpPr>
              <p:nvPr/>
            </p:nvSpPr>
            <p:spPr bwMode="auto">
              <a:xfrm>
                <a:off x="450" y="2544"/>
                <a:ext cx="48" cy="48"/>
              </a:xfrm>
              <a:prstGeom prst="ellipse">
                <a:avLst/>
              </a:prstGeom>
              <a:solidFill>
                <a:srgbClr val="CC3300"/>
              </a:solidFill>
              <a:ln w="9525" algn="ctr">
                <a:solidFill>
                  <a:schemeClr val="tx1"/>
                </a:solidFill>
                <a:round/>
                <a:headEnd/>
                <a:tailEnd/>
              </a:ln>
              <a:effectLst/>
            </p:spPr>
            <p:txBody>
              <a:bodyPr wrap="none" anchor="ctr"/>
              <a:lstStyle/>
              <a:p>
                <a:endParaRPr lang="en-US" dirty="0"/>
              </a:p>
            </p:txBody>
          </p:sp>
          <p:sp>
            <p:nvSpPr>
              <p:cNvPr id="102553" name="Line 1177"/>
              <p:cNvSpPr>
                <a:spLocks noChangeShapeType="1"/>
              </p:cNvSpPr>
              <p:nvPr/>
            </p:nvSpPr>
            <p:spPr bwMode="auto">
              <a:xfrm>
                <a:off x="474" y="2592"/>
                <a:ext cx="0" cy="144"/>
              </a:xfrm>
              <a:prstGeom prst="line">
                <a:avLst/>
              </a:prstGeom>
              <a:noFill/>
              <a:ln w="19050">
                <a:solidFill>
                  <a:schemeClr val="tx1"/>
                </a:solidFill>
                <a:round/>
                <a:headEnd/>
                <a:tailEnd/>
              </a:ln>
              <a:effectLst/>
            </p:spPr>
            <p:txBody>
              <a:bodyPr wrap="none" anchor="ctr"/>
              <a:lstStyle/>
              <a:p>
                <a:endParaRPr lang="en-US" dirty="0"/>
              </a:p>
            </p:txBody>
          </p:sp>
          <p:sp>
            <p:nvSpPr>
              <p:cNvPr id="102554" name="Line 1178"/>
              <p:cNvSpPr>
                <a:spLocks noChangeShapeType="1"/>
              </p:cNvSpPr>
              <p:nvPr/>
            </p:nvSpPr>
            <p:spPr bwMode="auto">
              <a:xfrm>
                <a:off x="672" y="2064"/>
                <a:ext cx="192" cy="0"/>
              </a:xfrm>
              <a:prstGeom prst="line">
                <a:avLst/>
              </a:prstGeom>
              <a:noFill/>
              <a:ln w="19050">
                <a:solidFill>
                  <a:schemeClr val="tx1"/>
                </a:solidFill>
                <a:round/>
                <a:headEnd/>
                <a:tailEnd/>
              </a:ln>
              <a:effectLst/>
            </p:spPr>
            <p:txBody>
              <a:bodyPr wrap="none" anchor="ctr"/>
              <a:lstStyle/>
              <a:p>
                <a:endParaRPr lang="en-US" dirty="0"/>
              </a:p>
            </p:txBody>
          </p:sp>
          <p:sp>
            <p:nvSpPr>
              <p:cNvPr id="102555" name="Line 1179"/>
              <p:cNvSpPr>
                <a:spLocks noChangeShapeType="1"/>
              </p:cNvSpPr>
              <p:nvPr/>
            </p:nvSpPr>
            <p:spPr bwMode="auto">
              <a:xfrm>
                <a:off x="96" y="2064"/>
                <a:ext cx="192" cy="0"/>
              </a:xfrm>
              <a:prstGeom prst="line">
                <a:avLst/>
              </a:prstGeom>
              <a:noFill/>
              <a:ln w="19050">
                <a:solidFill>
                  <a:schemeClr val="tx1"/>
                </a:solidFill>
                <a:round/>
                <a:headEnd/>
                <a:tailEnd/>
              </a:ln>
              <a:effectLst/>
            </p:spPr>
            <p:txBody>
              <a:bodyPr wrap="none" anchor="ctr"/>
              <a:lstStyle/>
              <a:p>
                <a:endParaRPr lang="en-US" dirty="0"/>
              </a:p>
            </p:txBody>
          </p:sp>
          <p:sp>
            <p:nvSpPr>
              <p:cNvPr id="102556" name="Line 1180"/>
              <p:cNvSpPr>
                <a:spLocks noChangeShapeType="1"/>
              </p:cNvSpPr>
              <p:nvPr/>
            </p:nvSpPr>
            <p:spPr bwMode="auto">
              <a:xfrm>
                <a:off x="96" y="2400"/>
                <a:ext cx="192" cy="0"/>
              </a:xfrm>
              <a:prstGeom prst="line">
                <a:avLst/>
              </a:prstGeom>
              <a:noFill/>
              <a:ln w="19050">
                <a:solidFill>
                  <a:schemeClr val="tx1"/>
                </a:solidFill>
                <a:round/>
                <a:headEnd/>
                <a:tailEnd/>
              </a:ln>
              <a:effectLst/>
            </p:spPr>
            <p:txBody>
              <a:bodyPr wrap="none" anchor="ctr"/>
              <a:lstStyle/>
              <a:p>
                <a:endParaRPr lang="en-US" dirty="0"/>
              </a:p>
            </p:txBody>
          </p:sp>
        </p:grpSp>
        <p:sp>
          <p:nvSpPr>
            <p:cNvPr id="102558" name="Rectangle 1182"/>
            <p:cNvSpPr>
              <a:spLocks noChangeArrowheads="1"/>
            </p:cNvSpPr>
            <p:nvPr/>
          </p:nvSpPr>
          <p:spPr bwMode="auto">
            <a:xfrm>
              <a:off x="2400" y="1968"/>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nvGrpSpPr>
            <p:cNvPr id="102608" name="Group 1232"/>
            <p:cNvGrpSpPr>
              <a:grpSpLocks/>
            </p:cNvGrpSpPr>
            <p:nvPr/>
          </p:nvGrpSpPr>
          <p:grpSpPr bwMode="auto">
            <a:xfrm>
              <a:off x="3024" y="1296"/>
              <a:ext cx="2304" cy="144"/>
              <a:chOff x="3408" y="1296"/>
              <a:chExt cx="2304" cy="144"/>
            </a:xfrm>
          </p:grpSpPr>
          <p:sp>
            <p:nvSpPr>
              <p:cNvPr id="102560" name="Rectangle 1184"/>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1" name="Rectangle 1185"/>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2" name="Rectangle 1186"/>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3" name="Rectangle 1187"/>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4" name="Rectangle 1188"/>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5" name="Rectangle 1189"/>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6" name="Rectangle 1190"/>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7" name="Rectangle 1191"/>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8" name="Rectangle 1192"/>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69" name="Rectangle 1193"/>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0" name="Rectangle 1194"/>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1" name="Rectangle 1195"/>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2" name="Rectangle 1196"/>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3" name="Rectangle 1197"/>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4" name="Rectangle 1198"/>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5" name="Rectangle 1199"/>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6" name="Rectangle 1200"/>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7" name="Rectangle 1201"/>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8" name="Rectangle 1202"/>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79" name="Rectangle 1203"/>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0" name="Rectangle 1204"/>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1" name="Rectangle 1205"/>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2" name="Rectangle 1206"/>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3" name="Rectangle 1207"/>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4" name="Rectangle 1208"/>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5" name="Rectangle 1209"/>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6" name="Rectangle 1210"/>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7" name="Rectangle 1211"/>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8" name="Rectangle 1212"/>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89" name="Rectangle 1213"/>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0" name="Rectangle 1214"/>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1" name="Rectangle 1215"/>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2" name="Rectangle 1216"/>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3" name="Rectangle 1217"/>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4" name="Rectangle 1218"/>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5" name="Rectangle 1219"/>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6" name="Rectangle 1220"/>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7" name="Rectangle 1221"/>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8" name="Rectangle 1222"/>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599" name="Rectangle 1223"/>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00" name="Rectangle 1224"/>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01" name="Rectangle 1225"/>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02" name="Rectangle 1226"/>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03" name="Rectangle 1227"/>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04" name="Rectangle 1228"/>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05" name="Rectangle 1229"/>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06" name="Rectangle 1230"/>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07" name="Rectangle 1231"/>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sp>
          <p:nvSpPr>
            <p:cNvPr id="102609" name="AutoShape 1233"/>
            <p:cNvSpPr>
              <a:spLocks noChangeArrowheads="1"/>
            </p:cNvSpPr>
            <p:nvPr/>
          </p:nvSpPr>
          <p:spPr bwMode="auto">
            <a:xfrm>
              <a:off x="2016" y="1680"/>
              <a:ext cx="240" cy="672"/>
            </a:xfrm>
            <a:prstGeom prst="rightArrow">
              <a:avLst>
                <a:gd name="adj1" fmla="val 50000"/>
                <a:gd name="adj2" fmla="val 25000"/>
              </a:avLst>
            </a:prstGeom>
            <a:solidFill>
              <a:srgbClr val="33CC33"/>
            </a:solidFill>
            <a:ln w="9525">
              <a:solidFill>
                <a:schemeClr val="tx1"/>
              </a:solidFill>
              <a:miter lim="800000"/>
              <a:headEnd/>
              <a:tailEnd/>
            </a:ln>
            <a:effectLst/>
          </p:spPr>
          <p:txBody>
            <a:bodyPr wrap="none" anchor="ctr"/>
            <a:lstStyle/>
            <a:p>
              <a:endParaRPr lang="en-US" dirty="0"/>
            </a:p>
          </p:txBody>
        </p:sp>
        <p:sp>
          <p:nvSpPr>
            <p:cNvPr id="102610" name="AutoShape 1234"/>
            <p:cNvSpPr>
              <a:spLocks noChangeArrowheads="1"/>
            </p:cNvSpPr>
            <p:nvPr/>
          </p:nvSpPr>
          <p:spPr bwMode="auto">
            <a:xfrm>
              <a:off x="2592" y="1680"/>
              <a:ext cx="240" cy="672"/>
            </a:xfrm>
            <a:prstGeom prst="rightArrow">
              <a:avLst>
                <a:gd name="adj1" fmla="val 50000"/>
                <a:gd name="adj2" fmla="val 25000"/>
              </a:avLst>
            </a:prstGeom>
            <a:solidFill>
              <a:srgbClr val="33CC33"/>
            </a:solidFill>
            <a:ln w="9525">
              <a:solidFill>
                <a:schemeClr val="tx1"/>
              </a:solidFill>
              <a:miter lim="800000"/>
              <a:headEnd/>
              <a:tailEnd/>
            </a:ln>
            <a:effectLst/>
          </p:spPr>
          <p:txBody>
            <a:bodyPr wrap="none" anchor="ctr"/>
            <a:lstStyle/>
            <a:p>
              <a:endParaRPr lang="en-US" dirty="0"/>
            </a:p>
          </p:txBody>
        </p:sp>
        <p:grpSp>
          <p:nvGrpSpPr>
            <p:cNvPr id="102611" name="Group 1235"/>
            <p:cNvGrpSpPr>
              <a:grpSpLocks/>
            </p:cNvGrpSpPr>
            <p:nvPr/>
          </p:nvGrpSpPr>
          <p:grpSpPr bwMode="auto">
            <a:xfrm>
              <a:off x="3024" y="1440"/>
              <a:ext cx="2304" cy="144"/>
              <a:chOff x="3408" y="1296"/>
              <a:chExt cx="2304" cy="144"/>
            </a:xfrm>
          </p:grpSpPr>
          <p:sp>
            <p:nvSpPr>
              <p:cNvPr id="102612" name="Rectangle 1236"/>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13" name="Rectangle 1237"/>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14" name="Rectangle 1238"/>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15" name="Rectangle 1239"/>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16" name="Rectangle 1240"/>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17" name="Rectangle 1241"/>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18" name="Rectangle 1242"/>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19" name="Rectangle 1243"/>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0" name="Rectangle 1244"/>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1" name="Rectangle 1245"/>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2" name="Rectangle 1246"/>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3" name="Rectangle 1247"/>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4" name="Rectangle 1248"/>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5" name="Rectangle 1249"/>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6" name="Rectangle 1250"/>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7" name="Rectangle 1251"/>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8" name="Rectangle 1252"/>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29" name="Rectangle 1253"/>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0" name="Rectangle 1254"/>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1" name="Rectangle 1255"/>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2" name="Rectangle 1256"/>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3" name="Rectangle 1257"/>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4" name="Rectangle 1258"/>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5" name="Rectangle 1259"/>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6" name="Rectangle 1260"/>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7" name="Rectangle 1261"/>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8" name="Rectangle 1262"/>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39" name="Rectangle 1263"/>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0" name="Rectangle 1264"/>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1" name="Rectangle 1265"/>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2" name="Rectangle 1266"/>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3" name="Rectangle 1267"/>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4" name="Rectangle 1268"/>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5" name="Rectangle 1269"/>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6" name="Rectangle 1270"/>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7" name="Rectangle 1271"/>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8" name="Rectangle 1272"/>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49" name="Rectangle 1273"/>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0" name="Rectangle 1274"/>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1" name="Rectangle 1275"/>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2" name="Rectangle 1276"/>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3" name="Rectangle 1277"/>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4" name="Rectangle 1278"/>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5" name="Rectangle 1279"/>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6" name="Rectangle 1280"/>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7" name="Rectangle 1281"/>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8" name="Rectangle 1282"/>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59" name="Rectangle 1283"/>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grpSp>
          <p:nvGrpSpPr>
            <p:cNvPr id="102660" name="Group 1284"/>
            <p:cNvGrpSpPr>
              <a:grpSpLocks/>
            </p:cNvGrpSpPr>
            <p:nvPr/>
          </p:nvGrpSpPr>
          <p:grpSpPr bwMode="auto">
            <a:xfrm>
              <a:off x="3024" y="1584"/>
              <a:ext cx="2304" cy="144"/>
              <a:chOff x="3408" y="1296"/>
              <a:chExt cx="2304" cy="144"/>
            </a:xfrm>
          </p:grpSpPr>
          <p:sp>
            <p:nvSpPr>
              <p:cNvPr id="102661" name="Rectangle 1285"/>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62" name="Rectangle 1286"/>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63" name="Rectangle 1287"/>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64" name="Rectangle 1288"/>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65" name="Rectangle 1289"/>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66" name="Rectangle 1290"/>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67" name="Rectangle 1291"/>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68" name="Rectangle 1292"/>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69" name="Rectangle 1293"/>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0" name="Rectangle 1294"/>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1" name="Rectangle 1295"/>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2" name="Rectangle 1296"/>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3" name="Rectangle 1297"/>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4" name="Rectangle 1298"/>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5" name="Rectangle 1299"/>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6" name="Rectangle 1300"/>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7" name="Rectangle 1301"/>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8" name="Rectangle 1302"/>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79" name="Rectangle 1303"/>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0" name="Rectangle 1304"/>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1" name="Rectangle 1305"/>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2" name="Rectangle 1306"/>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3" name="Rectangle 1307"/>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4" name="Rectangle 1308"/>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5" name="Rectangle 1309"/>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6" name="Rectangle 1310"/>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7" name="Rectangle 1311"/>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8" name="Rectangle 1312"/>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89" name="Rectangle 1313"/>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0" name="Rectangle 1314"/>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1" name="Rectangle 1315"/>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2" name="Rectangle 1316"/>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3" name="Rectangle 1317"/>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4" name="Rectangle 1318"/>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5" name="Rectangle 1319"/>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6" name="Rectangle 1320"/>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7" name="Rectangle 1321"/>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8" name="Rectangle 1322"/>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699" name="Rectangle 1323"/>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0" name="Rectangle 1324"/>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1" name="Rectangle 1325"/>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2" name="Rectangle 1326"/>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3" name="Rectangle 1327"/>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4" name="Rectangle 1328"/>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5" name="Rectangle 1329"/>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6" name="Rectangle 1330"/>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7" name="Rectangle 1331"/>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08" name="Rectangle 1332"/>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grpSp>
          <p:nvGrpSpPr>
            <p:cNvPr id="102709" name="Group 1333"/>
            <p:cNvGrpSpPr>
              <a:grpSpLocks/>
            </p:cNvGrpSpPr>
            <p:nvPr/>
          </p:nvGrpSpPr>
          <p:grpSpPr bwMode="auto">
            <a:xfrm>
              <a:off x="3024" y="1728"/>
              <a:ext cx="2304" cy="144"/>
              <a:chOff x="3408" y="1296"/>
              <a:chExt cx="2304" cy="144"/>
            </a:xfrm>
          </p:grpSpPr>
          <p:sp>
            <p:nvSpPr>
              <p:cNvPr id="102710" name="Rectangle 1334"/>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1" name="Rectangle 1335"/>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2" name="Rectangle 1336"/>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3" name="Rectangle 1337"/>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4" name="Rectangle 1338"/>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5" name="Rectangle 1339"/>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6" name="Rectangle 1340"/>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7" name="Rectangle 1341"/>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8" name="Rectangle 1342"/>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19" name="Rectangle 1343"/>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0" name="Rectangle 1344"/>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1" name="Rectangle 1345"/>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2" name="Rectangle 1346"/>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3" name="Rectangle 1347"/>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4" name="Rectangle 1348"/>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5" name="Rectangle 1349"/>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6" name="Rectangle 1350"/>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7" name="Rectangle 1351"/>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8" name="Rectangle 1352"/>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29" name="Rectangle 1353"/>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0" name="Rectangle 1354"/>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1" name="Rectangle 1355"/>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2" name="Rectangle 1356"/>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3" name="Rectangle 1357"/>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4" name="Rectangle 1358"/>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5" name="Rectangle 1359"/>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6" name="Rectangle 1360"/>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7" name="Rectangle 1361"/>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8" name="Rectangle 1362"/>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39" name="Rectangle 1363"/>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0" name="Rectangle 1364"/>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1" name="Rectangle 1365"/>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2" name="Rectangle 1366"/>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3" name="Rectangle 1367"/>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4" name="Rectangle 1368"/>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5" name="Rectangle 1369"/>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6" name="Rectangle 1370"/>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7" name="Rectangle 1371"/>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8" name="Rectangle 1372"/>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49" name="Rectangle 1373"/>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50" name="Rectangle 1374"/>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51" name="Rectangle 1375"/>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52" name="Rectangle 1376"/>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53" name="Rectangle 1377"/>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54" name="Rectangle 1378"/>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55" name="Rectangle 1379"/>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56" name="Rectangle 1380"/>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57" name="Rectangle 1381"/>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grpSp>
          <p:nvGrpSpPr>
            <p:cNvPr id="102758" name="Group 1382"/>
            <p:cNvGrpSpPr>
              <a:grpSpLocks/>
            </p:cNvGrpSpPr>
            <p:nvPr/>
          </p:nvGrpSpPr>
          <p:grpSpPr bwMode="auto">
            <a:xfrm>
              <a:off x="3024" y="1872"/>
              <a:ext cx="2304" cy="144"/>
              <a:chOff x="3408" y="1296"/>
              <a:chExt cx="2304" cy="144"/>
            </a:xfrm>
          </p:grpSpPr>
          <p:sp>
            <p:nvSpPr>
              <p:cNvPr id="102759" name="Rectangle 1383"/>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0" name="Rectangle 1384"/>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1" name="Rectangle 1385"/>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2" name="Rectangle 1386"/>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3" name="Rectangle 1387"/>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4" name="Rectangle 1388"/>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5" name="Rectangle 1389"/>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6" name="Rectangle 1390"/>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7" name="Rectangle 1391"/>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8" name="Rectangle 1392"/>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69" name="Rectangle 1393"/>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0" name="Rectangle 1394"/>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1" name="Rectangle 1395"/>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2" name="Rectangle 1396"/>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3" name="Rectangle 1397"/>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4" name="Rectangle 1398"/>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5" name="Rectangle 1399"/>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6" name="Rectangle 1400"/>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7" name="Rectangle 1401"/>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8" name="Rectangle 1402"/>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79" name="Rectangle 1403"/>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0" name="Rectangle 1404"/>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1" name="Rectangle 1405"/>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2" name="Rectangle 1406"/>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3" name="Rectangle 1407"/>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4" name="Rectangle 1408"/>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5" name="Rectangle 1409"/>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6" name="Rectangle 1410"/>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7" name="Rectangle 1411"/>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8" name="Rectangle 1412"/>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89" name="Rectangle 1413"/>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0" name="Rectangle 1414"/>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1" name="Rectangle 1415"/>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2" name="Rectangle 1416"/>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3" name="Rectangle 1417"/>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4" name="Rectangle 1418"/>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5" name="Rectangle 1419"/>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6" name="Rectangle 1420"/>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7" name="Rectangle 1421"/>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8" name="Rectangle 1422"/>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799" name="Rectangle 1423"/>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00" name="Rectangle 1424"/>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01" name="Rectangle 1425"/>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02" name="Rectangle 1426"/>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03" name="Rectangle 1427"/>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04" name="Rectangle 1428"/>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05" name="Rectangle 1429"/>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06" name="Rectangle 1430"/>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grpSp>
          <p:nvGrpSpPr>
            <p:cNvPr id="102807" name="Group 1431"/>
            <p:cNvGrpSpPr>
              <a:grpSpLocks/>
            </p:cNvGrpSpPr>
            <p:nvPr/>
          </p:nvGrpSpPr>
          <p:grpSpPr bwMode="auto">
            <a:xfrm>
              <a:off x="3024" y="2016"/>
              <a:ext cx="2304" cy="144"/>
              <a:chOff x="3408" y="1296"/>
              <a:chExt cx="2304" cy="144"/>
            </a:xfrm>
          </p:grpSpPr>
          <p:sp>
            <p:nvSpPr>
              <p:cNvPr id="102808" name="Rectangle 1432"/>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09" name="Rectangle 1433"/>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0" name="Rectangle 1434"/>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1" name="Rectangle 1435"/>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2" name="Rectangle 1436"/>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3" name="Rectangle 1437"/>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4" name="Rectangle 1438"/>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5" name="Rectangle 1439"/>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6" name="Rectangle 1440"/>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7" name="Rectangle 1441"/>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8" name="Rectangle 1442"/>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19" name="Rectangle 1443"/>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0" name="Rectangle 1444"/>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1" name="Rectangle 1445"/>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2" name="Rectangle 1446"/>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3" name="Rectangle 1447"/>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4" name="Rectangle 1448"/>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5" name="Rectangle 1449"/>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6" name="Rectangle 1450"/>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7" name="Rectangle 1451"/>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8" name="Rectangle 1452"/>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29" name="Rectangle 1453"/>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0" name="Rectangle 1454"/>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1" name="Rectangle 1455"/>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2" name="Rectangle 1456"/>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3" name="Rectangle 1457"/>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4" name="Rectangle 1458"/>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5" name="Rectangle 1459"/>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6" name="Rectangle 1460"/>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7" name="Rectangle 1461"/>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8" name="Rectangle 1462"/>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39" name="Rectangle 1463"/>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0" name="Rectangle 1464"/>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1" name="Rectangle 1465"/>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2" name="Rectangle 1466"/>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3" name="Rectangle 1467"/>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4" name="Rectangle 1468"/>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5" name="Rectangle 1469"/>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6" name="Rectangle 1470"/>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7" name="Rectangle 1471"/>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8" name="Rectangle 1472"/>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49" name="Rectangle 1473"/>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50" name="Rectangle 1474"/>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51" name="Rectangle 1475"/>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52" name="Rectangle 1476"/>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53" name="Rectangle 1477"/>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54" name="Rectangle 1478"/>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55" name="Rectangle 1479"/>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grpSp>
          <p:nvGrpSpPr>
            <p:cNvPr id="102856" name="Group 1480"/>
            <p:cNvGrpSpPr>
              <a:grpSpLocks/>
            </p:cNvGrpSpPr>
            <p:nvPr/>
          </p:nvGrpSpPr>
          <p:grpSpPr bwMode="auto">
            <a:xfrm>
              <a:off x="3024" y="2160"/>
              <a:ext cx="2304" cy="144"/>
              <a:chOff x="3408" y="1296"/>
              <a:chExt cx="2304" cy="144"/>
            </a:xfrm>
          </p:grpSpPr>
          <p:sp>
            <p:nvSpPr>
              <p:cNvPr id="102857" name="Rectangle 1481"/>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58" name="Rectangle 1482"/>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59" name="Rectangle 1483"/>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0" name="Rectangle 1484"/>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1" name="Rectangle 1485"/>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2" name="Rectangle 1486"/>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3" name="Rectangle 1487"/>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4" name="Rectangle 1488"/>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5" name="Rectangle 1489"/>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6" name="Rectangle 1490"/>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7" name="Rectangle 1491"/>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8" name="Rectangle 1492"/>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69" name="Rectangle 1493"/>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0" name="Rectangle 1494"/>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1" name="Rectangle 1495"/>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2" name="Rectangle 1496"/>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3" name="Rectangle 1497"/>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4" name="Rectangle 1498"/>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5" name="Rectangle 1499"/>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6" name="Rectangle 1500"/>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7" name="Rectangle 1501"/>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8" name="Rectangle 1502"/>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79" name="Rectangle 1503"/>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0" name="Rectangle 1504"/>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1" name="Rectangle 1505"/>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2" name="Rectangle 1506"/>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3" name="Rectangle 1507"/>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4" name="Rectangle 1508"/>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5" name="Rectangle 1509"/>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6" name="Rectangle 1510"/>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7" name="Rectangle 1511"/>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8" name="Rectangle 1512"/>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89" name="Rectangle 1513"/>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0" name="Rectangle 1514"/>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1" name="Rectangle 1515"/>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2" name="Rectangle 1516"/>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3" name="Rectangle 1517"/>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4" name="Rectangle 1518"/>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5" name="Rectangle 1519"/>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6" name="Rectangle 1520"/>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7" name="Rectangle 1521"/>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8" name="Rectangle 1522"/>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899" name="Rectangle 1523"/>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00" name="Rectangle 1524"/>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01" name="Rectangle 1525"/>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02" name="Rectangle 1526"/>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03" name="Rectangle 1527"/>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04" name="Rectangle 1528"/>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grpSp>
          <p:nvGrpSpPr>
            <p:cNvPr id="102905" name="Group 1529"/>
            <p:cNvGrpSpPr>
              <a:grpSpLocks/>
            </p:cNvGrpSpPr>
            <p:nvPr/>
          </p:nvGrpSpPr>
          <p:grpSpPr bwMode="auto">
            <a:xfrm>
              <a:off x="3024" y="2304"/>
              <a:ext cx="2304" cy="144"/>
              <a:chOff x="3408" y="1296"/>
              <a:chExt cx="2304" cy="144"/>
            </a:xfrm>
          </p:grpSpPr>
          <p:sp>
            <p:nvSpPr>
              <p:cNvPr id="102906" name="Rectangle 1530"/>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07" name="Rectangle 1531"/>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08" name="Rectangle 1532"/>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09" name="Rectangle 1533"/>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0" name="Rectangle 1534"/>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1" name="Rectangle 1535"/>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2" name="Rectangle 1536"/>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3" name="Rectangle 1537"/>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4" name="Rectangle 1538"/>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5" name="Rectangle 1539"/>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6" name="Rectangle 1540"/>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7" name="Rectangle 1541"/>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8" name="Rectangle 1542"/>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19" name="Rectangle 1543"/>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0" name="Rectangle 1544"/>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1" name="Rectangle 1545"/>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2" name="Rectangle 1546"/>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3" name="Rectangle 1547"/>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4" name="Rectangle 1548"/>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5" name="Rectangle 1549"/>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6" name="Rectangle 1550"/>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7" name="Rectangle 1551"/>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8" name="Rectangle 1552"/>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29" name="Rectangle 1553"/>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0" name="Rectangle 1554"/>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1" name="Rectangle 1555"/>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2" name="Rectangle 1556"/>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3" name="Rectangle 1557"/>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4" name="Rectangle 1558"/>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5" name="Rectangle 1559"/>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6" name="Rectangle 1560"/>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7" name="Rectangle 1561"/>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8" name="Rectangle 1562"/>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39" name="Rectangle 1563"/>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0" name="Rectangle 1564"/>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1" name="Rectangle 1565"/>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2" name="Rectangle 1566"/>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3" name="Rectangle 1567"/>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4" name="Rectangle 1568"/>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5" name="Rectangle 1569"/>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6" name="Rectangle 1570"/>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7" name="Rectangle 1571"/>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8" name="Rectangle 1572"/>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49" name="Rectangle 1573"/>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50" name="Rectangle 1574"/>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51" name="Rectangle 1575"/>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52" name="Rectangle 1576"/>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53" name="Rectangle 1577"/>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grpSp>
          <p:nvGrpSpPr>
            <p:cNvPr id="102954" name="Group 1578"/>
            <p:cNvGrpSpPr>
              <a:grpSpLocks/>
            </p:cNvGrpSpPr>
            <p:nvPr/>
          </p:nvGrpSpPr>
          <p:grpSpPr bwMode="auto">
            <a:xfrm>
              <a:off x="3024" y="2448"/>
              <a:ext cx="2304" cy="144"/>
              <a:chOff x="3408" y="1296"/>
              <a:chExt cx="2304" cy="144"/>
            </a:xfrm>
          </p:grpSpPr>
          <p:sp>
            <p:nvSpPr>
              <p:cNvPr id="102955" name="Rectangle 1579"/>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56" name="Rectangle 1580"/>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57" name="Rectangle 1581"/>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58" name="Rectangle 1582"/>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59" name="Rectangle 1583"/>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0" name="Rectangle 1584"/>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1" name="Rectangle 1585"/>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2" name="Rectangle 1586"/>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3" name="Rectangle 1587"/>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4" name="Rectangle 1588"/>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5" name="Rectangle 1589"/>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6" name="Rectangle 1590"/>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7" name="Rectangle 1591"/>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8" name="Rectangle 1592"/>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69" name="Rectangle 1593"/>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0" name="Rectangle 1594"/>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1" name="Rectangle 1595"/>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2" name="Rectangle 1596"/>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3" name="Rectangle 1597"/>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4" name="Rectangle 1598"/>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5" name="Rectangle 1599"/>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6" name="Rectangle 1600"/>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7" name="Rectangle 1601"/>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8" name="Rectangle 1602"/>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79" name="Rectangle 1603"/>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0" name="Rectangle 1604"/>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1" name="Rectangle 1605"/>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2" name="Rectangle 1606"/>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3" name="Rectangle 1607"/>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4" name="Rectangle 1608"/>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5" name="Rectangle 1609"/>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6" name="Rectangle 1610"/>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7" name="Rectangle 1611"/>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8" name="Rectangle 1612"/>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89" name="Rectangle 1613"/>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0" name="Rectangle 1614"/>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1" name="Rectangle 1615"/>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2" name="Rectangle 1616"/>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3" name="Rectangle 1617"/>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4" name="Rectangle 1618"/>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5" name="Rectangle 1619"/>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6" name="Rectangle 1620"/>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7" name="Rectangle 1621"/>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8" name="Rectangle 1622"/>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2999" name="Rectangle 1623"/>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00" name="Rectangle 1624"/>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01" name="Rectangle 1625"/>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02" name="Rectangle 1626"/>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grpSp>
          <p:nvGrpSpPr>
            <p:cNvPr id="103003" name="Group 1627"/>
            <p:cNvGrpSpPr>
              <a:grpSpLocks/>
            </p:cNvGrpSpPr>
            <p:nvPr/>
          </p:nvGrpSpPr>
          <p:grpSpPr bwMode="auto">
            <a:xfrm>
              <a:off x="3024" y="2592"/>
              <a:ext cx="2304" cy="144"/>
              <a:chOff x="3408" y="1296"/>
              <a:chExt cx="2304" cy="144"/>
            </a:xfrm>
          </p:grpSpPr>
          <p:sp>
            <p:nvSpPr>
              <p:cNvPr id="103004" name="Rectangle 1628"/>
              <p:cNvSpPr>
                <a:spLocks noChangeArrowheads="1"/>
              </p:cNvSpPr>
              <p:nvPr/>
            </p:nvSpPr>
            <p:spPr bwMode="auto">
              <a:xfrm>
                <a:off x="34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05" name="Rectangle 1629"/>
              <p:cNvSpPr>
                <a:spLocks noChangeArrowheads="1"/>
              </p:cNvSpPr>
              <p:nvPr/>
            </p:nvSpPr>
            <p:spPr bwMode="auto">
              <a:xfrm>
                <a:off x="34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06" name="Rectangle 1630"/>
              <p:cNvSpPr>
                <a:spLocks noChangeArrowheads="1"/>
              </p:cNvSpPr>
              <p:nvPr/>
            </p:nvSpPr>
            <p:spPr bwMode="auto">
              <a:xfrm>
                <a:off x="35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07" name="Rectangle 1631"/>
              <p:cNvSpPr>
                <a:spLocks noChangeArrowheads="1"/>
              </p:cNvSpPr>
              <p:nvPr/>
            </p:nvSpPr>
            <p:spPr bwMode="auto">
              <a:xfrm>
                <a:off x="35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08" name="Rectangle 1632"/>
              <p:cNvSpPr>
                <a:spLocks noChangeArrowheads="1"/>
              </p:cNvSpPr>
              <p:nvPr/>
            </p:nvSpPr>
            <p:spPr bwMode="auto">
              <a:xfrm>
                <a:off x="36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09" name="Rectangle 1633"/>
              <p:cNvSpPr>
                <a:spLocks noChangeArrowheads="1"/>
              </p:cNvSpPr>
              <p:nvPr/>
            </p:nvSpPr>
            <p:spPr bwMode="auto">
              <a:xfrm>
                <a:off x="36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0" name="Rectangle 1634"/>
              <p:cNvSpPr>
                <a:spLocks noChangeArrowheads="1"/>
              </p:cNvSpPr>
              <p:nvPr/>
            </p:nvSpPr>
            <p:spPr bwMode="auto">
              <a:xfrm>
                <a:off x="36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1" name="Rectangle 1635"/>
              <p:cNvSpPr>
                <a:spLocks noChangeArrowheads="1"/>
              </p:cNvSpPr>
              <p:nvPr/>
            </p:nvSpPr>
            <p:spPr bwMode="auto">
              <a:xfrm>
                <a:off x="37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2" name="Rectangle 1636"/>
              <p:cNvSpPr>
                <a:spLocks noChangeArrowheads="1"/>
              </p:cNvSpPr>
              <p:nvPr/>
            </p:nvSpPr>
            <p:spPr bwMode="auto">
              <a:xfrm>
                <a:off x="37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3" name="Rectangle 1637"/>
              <p:cNvSpPr>
                <a:spLocks noChangeArrowheads="1"/>
              </p:cNvSpPr>
              <p:nvPr/>
            </p:nvSpPr>
            <p:spPr bwMode="auto">
              <a:xfrm>
                <a:off x="38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4" name="Rectangle 1638"/>
              <p:cNvSpPr>
                <a:spLocks noChangeArrowheads="1"/>
              </p:cNvSpPr>
              <p:nvPr/>
            </p:nvSpPr>
            <p:spPr bwMode="auto">
              <a:xfrm>
                <a:off x="38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5" name="Rectangle 1639"/>
              <p:cNvSpPr>
                <a:spLocks noChangeArrowheads="1"/>
              </p:cNvSpPr>
              <p:nvPr/>
            </p:nvSpPr>
            <p:spPr bwMode="auto">
              <a:xfrm>
                <a:off x="39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6" name="Rectangle 1640"/>
              <p:cNvSpPr>
                <a:spLocks noChangeArrowheads="1"/>
              </p:cNvSpPr>
              <p:nvPr/>
            </p:nvSpPr>
            <p:spPr bwMode="auto">
              <a:xfrm>
                <a:off x="39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7" name="Rectangle 1641"/>
              <p:cNvSpPr>
                <a:spLocks noChangeArrowheads="1"/>
              </p:cNvSpPr>
              <p:nvPr/>
            </p:nvSpPr>
            <p:spPr bwMode="auto">
              <a:xfrm>
                <a:off x="40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8" name="Rectangle 1642"/>
              <p:cNvSpPr>
                <a:spLocks noChangeArrowheads="1"/>
              </p:cNvSpPr>
              <p:nvPr/>
            </p:nvSpPr>
            <p:spPr bwMode="auto">
              <a:xfrm>
                <a:off x="40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19" name="Rectangle 1643"/>
              <p:cNvSpPr>
                <a:spLocks noChangeArrowheads="1"/>
              </p:cNvSpPr>
              <p:nvPr/>
            </p:nvSpPr>
            <p:spPr bwMode="auto">
              <a:xfrm>
                <a:off x="41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0" name="Rectangle 1644"/>
              <p:cNvSpPr>
                <a:spLocks noChangeArrowheads="1"/>
              </p:cNvSpPr>
              <p:nvPr/>
            </p:nvSpPr>
            <p:spPr bwMode="auto">
              <a:xfrm>
                <a:off x="41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1" name="Rectangle 1645"/>
              <p:cNvSpPr>
                <a:spLocks noChangeArrowheads="1"/>
              </p:cNvSpPr>
              <p:nvPr/>
            </p:nvSpPr>
            <p:spPr bwMode="auto">
              <a:xfrm>
                <a:off x="42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2" name="Rectangle 1646"/>
              <p:cNvSpPr>
                <a:spLocks noChangeArrowheads="1"/>
              </p:cNvSpPr>
              <p:nvPr/>
            </p:nvSpPr>
            <p:spPr bwMode="auto">
              <a:xfrm>
                <a:off x="42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3" name="Rectangle 1647"/>
              <p:cNvSpPr>
                <a:spLocks noChangeArrowheads="1"/>
              </p:cNvSpPr>
              <p:nvPr/>
            </p:nvSpPr>
            <p:spPr bwMode="auto">
              <a:xfrm>
                <a:off x="43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4" name="Rectangle 1648"/>
              <p:cNvSpPr>
                <a:spLocks noChangeArrowheads="1"/>
              </p:cNvSpPr>
              <p:nvPr/>
            </p:nvSpPr>
            <p:spPr bwMode="auto">
              <a:xfrm>
                <a:off x="43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5" name="Rectangle 1649"/>
              <p:cNvSpPr>
                <a:spLocks noChangeArrowheads="1"/>
              </p:cNvSpPr>
              <p:nvPr/>
            </p:nvSpPr>
            <p:spPr bwMode="auto">
              <a:xfrm>
                <a:off x="44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6" name="Rectangle 1650"/>
              <p:cNvSpPr>
                <a:spLocks noChangeArrowheads="1"/>
              </p:cNvSpPr>
              <p:nvPr/>
            </p:nvSpPr>
            <p:spPr bwMode="auto">
              <a:xfrm>
                <a:off x="44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7" name="Rectangle 1651"/>
              <p:cNvSpPr>
                <a:spLocks noChangeArrowheads="1"/>
              </p:cNvSpPr>
              <p:nvPr/>
            </p:nvSpPr>
            <p:spPr bwMode="auto">
              <a:xfrm>
                <a:off x="451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8" name="Rectangle 1652"/>
              <p:cNvSpPr>
                <a:spLocks noChangeArrowheads="1"/>
              </p:cNvSpPr>
              <p:nvPr/>
            </p:nvSpPr>
            <p:spPr bwMode="auto">
              <a:xfrm>
                <a:off x="456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29" name="Rectangle 1653"/>
              <p:cNvSpPr>
                <a:spLocks noChangeArrowheads="1"/>
              </p:cNvSpPr>
              <p:nvPr/>
            </p:nvSpPr>
            <p:spPr bwMode="auto">
              <a:xfrm>
                <a:off x="460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0" name="Rectangle 1654"/>
              <p:cNvSpPr>
                <a:spLocks noChangeArrowheads="1"/>
              </p:cNvSpPr>
              <p:nvPr/>
            </p:nvSpPr>
            <p:spPr bwMode="auto">
              <a:xfrm>
                <a:off x="465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1" name="Rectangle 1655"/>
              <p:cNvSpPr>
                <a:spLocks noChangeArrowheads="1"/>
              </p:cNvSpPr>
              <p:nvPr/>
            </p:nvSpPr>
            <p:spPr bwMode="auto">
              <a:xfrm>
                <a:off x="470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2" name="Rectangle 1656"/>
              <p:cNvSpPr>
                <a:spLocks noChangeArrowheads="1"/>
              </p:cNvSpPr>
              <p:nvPr/>
            </p:nvSpPr>
            <p:spPr bwMode="auto">
              <a:xfrm>
                <a:off x="475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3" name="Rectangle 1657"/>
              <p:cNvSpPr>
                <a:spLocks noChangeArrowheads="1"/>
              </p:cNvSpPr>
              <p:nvPr/>
            </p:nvSpPr>
            <p:spPr bwMode="auto">
              <a:xfrm>
                <a:off x="480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4" name="Rectangle 1658"/>
              <p:cNvSpPr>
                <a:spLocks noChangeArrowheads="1"/>
              </p:cNvSpPr>
              <p:nvPr/>
            </p:nvSpPr>
            <p:spPr bwMode="auto">
              <a:xfrm>
                <a:off x="484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5" name="Rectangle 1659"/>
              <p:cNvSpPr>
                <a:spLocks noChangeArrowheads="1"/>
              </p:cNvSpPr>
              <p:nvPr/>
            </p:nvSpPr>
            <p:spPr bwMode="auto">
              <a:xfrm>
                <a:off x="489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6" name="Rectangle 1660"/>
              <p:cNvSpPr>
                <a:spLocks noChangeArrowheads="1"/>
              </p:cNvSpPr>
              <p:nvPr/>
            </p:nvSpPr>
            <p:spPr bwMode="auto">
              <a:xfrm>
                <a:off x="494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7" name="Rectangle 1661"/>
              <p:cNvSpPr>
                <a:spLocks noChangeArrowheads="1"/>
              </p:cNvSpPr>
              <p:nvPr/>
            </p:nvSpPr>
            <p:spPr bwMode="auto">
              <a:xfrm>
                <a:off x="499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8" name="Rectangle 1662"/>
              <p:cNvSpPr>
                <a:spLocks noChangeArrowheads="1"/>
              </p:cNvSpPr>
              <p:nvPr/>
            </p:nvSpPr>
            <p:spPr bwMode="auto">
              <a:xfrm>
                <a:off x="504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39" name="Rectangle 1663"/>
              <p:cNvSpPr>
                <a:spLocks noChangeArrowheads="1"/>
              </p:cNvSpPr>
              <p:nvPr/>
            </p:nvSpPr>
            <p:spPr bwMode="auto">
              <a:xfrm>
                <a:off x="508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0" name="Rectangle 1664"/>
              <p:cNvSpPr>
                <a:spLocks noChangeArrowheads="1"/>
              </p:cNvSpPr>
              <p:nvPr/>
            </p:nvSpPr>
            <p:spPr bwMode="auto">
              <a:xfrm>
                <a:off x="513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1" name="Rectangle 1665"/>
              <p:cNvSpPr>
                <a:spLocks noChangeArrowheads="1"/>
              </p:cNvSpPr>
              <p:nvPr/>
            </p:nvSpPr>
            <p:spPr bwMode="auto">
              <a:xfrm>
                <a:off x="518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2" name="Rectangle 1666"/>
              <p:cNvSpPr>
                <a:spLocks noChangeArrowheads="1"/>
              </p:cNvSpPr>
              <p:nvPr/>
            </p:nvSpPr>
            <p:spPr bwMode="auto">
              <a:xfrm>
                <a:off x="523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3" name="Rectangle 1667"/>
              <p:cNvSpPr>
                <a:spLocks noChangeArrowheads="1"/>
              </p:cNvSpPr>
              <p:nvPr/>
            </p:nvSpPr>
            <p:spPr bwMode="auto">
              <a:xfrm>
                <a:off x="528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4" name="Rectangle 1668"/>
              <p:cNvSpPr>
                <a:spLocks noChangeArrowheads="1"/>
              </p:cNvSpPr>
              <p:nvPr/>
            </p:nvSpPr>
            <p:spPr bwMode="auto">
              <a:xfrm>
                <a:off x="532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5" name="Rectangle 1669"/>
              <p:cNvSpPr>
                <a:spLocks noChangeArrowheads="1"/>
              </p:cNvSpPr>
              <p:nvPr/>
            </p:nvSpPr>
            <p:spPr bwMode="auto">
              <a:xfrm>
                <a:off x="537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6" name="Rectangle 1670"/>
              <p:cNvSpPr>
                <a:spLocks noChangeArrowheads="1"/>
              </p:cNvSpPr>
              <p:nvPr/>
            </p:nvSpPr>
            <p:spPr bwMode="auto">
              <a:xfrm>
                <a:off x="542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7" name="Rectangle 1671"/>
              <p:cNvSpPr>
                <a:spLocks noChangeArrowheads="1"/>
              </p:cNvSpPr>
              <p:nvPr/>
            </p:nvSpPr>
            <p:spPr bwMode="auto">
              <a:xfrm>
                <a:off x="5472"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8" name="Rectangle 1672"/>
              <p:cNvSpPr>
                <a:spLocks noChangeArrowheads="1"/>
              </p:cNvSpPr>
              <p:nvPr/>
            </p:nvSpPr>
            <p:spPr bwMode="auto">
              <a:xfrm>
                <a:off x="5520"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49" name="Rectangle 1673"/>
              <p:cNvSpPr>
                <a:spLocks noChangeArrowheads="1"/>
              </p:cNvSpPr>
              <p:nvPr/>
            </p:nvSpPr>
            <p:spPr bwMode="auto">
              <a:xfrm>
                <a:off x="5568"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50" name="Rectangle 1674"/>
              <p:cNvSpPr>
                <a:spLocks noChangeArrowheads="1"/>
              </p:cNvSpPr>
              <p:nvPr/>
            </p:nvSpPr>
            <p:spPr bwMode="auto">
              <a:xfrm>
                <a:off x="5616"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103051" name="Rectangle 1675"/>
              <p:cNvSpPr>
                <a:spLocks noChangeArrowheads="1"/>
              </p:cNvSpPr>
              <p:nvPr/>
            </p:nvSpPr>
            <p:spPr bwMode="auto">
              <a:xfrm>
                <a:off x="5664" y="1296"/>
                <a:ext cx="48" cy="14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grpSp>
        <p:sp>
          <p:nvSpPr>
            <p:cNvPr id="103052" name="Arc 1676"/>
            <p:cNvSpPr>
              <a:spLocks/>
            </p:cNvSpPr>
            <p:nvPr/>
          </p:nvSpPr>
          <p:spPr bwMode="auto">
            <a:xfrm flipV="1">
              <a:off x="2112" y="2160"/>
              <a:ext cx="336" cy="72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33CC33"/>
              </a:solidFill>
              <a:round/>
              <a:headEnd/>
              <a:tailEnd type="triangle" w="med" len="med"/>
            </a:ln>
            <a:effectLst/>
          </p:spPr>
          <p:txBody>
            <a:bodyPr wrap="none" anchor="ctr"/>
            <a:lstStyle/>
            <a:p>
              <a:endParaRPr lang="en-US" dirty="0"/>
            </a:p>
          </p:txBody>
        </p:sp>
      </p:grpSp>
      <p:pic>
        <p:nvPicPr>
          <p:cNvPr id="3"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6802" name="Rectangle 2"/>
          <p:cNvSpPr>
            <a:spLocks noGrp="1" noChangeArrowheads="1"/>
          </p:cNvSpPr>
          <p:nvPr>
            <p:ph type="title"/>
          </p:nvPr>
        </p:nvSpPr>
        <p:spPr>
          <a:ln/>
        </p:spPr>
        <p:txBody>
          <a:bodyPr/>
          <a:lstStyle/>
          <a:p>
            <a:r>
              <a:rPr lang="en-US" sz="3200" dirty="0" smtClean="0"/>
              <a:t>L2 </a:t>
            </a:r>
            <a:r>
              <a:rPr lang="en-US" sz="3200" dirty="0"/>
              <a:t>Cache</a:t>
            </a:r>
          </a:p>
        </p:txBody>
      </p:sp>
      <p:sp>
        <p:nvSpPr>
          <p:cNvPr id="76803" name="Rectangle 3"/>
          <p:cNvSpPr>
            <a:spLocks noGrp="1" noChangeArrowheads="1"/>
          </p:cNvSpPr>
          <p:nvPr>
            <p:ph type="body" idx="1"/>
          </p:nvPr>
        </p:nvSpPr>
        <p:spPr>
          <a:xfrm>
            <a:off x="685800" y="2286000"/>
            <a:ext cx="7772400" cy="3810000"/>
          </a:xfrm>
        </p:spPr>
        <p:txBody>
          <a:bodyPr/>
          <a:lstStyle/>
          <a:p>
            <a:r>
              <a:rPr lang="en-US" sz="2800" dirty="0"/>
              <a:t>The level-2 </a:t>
            </a:r>
            <a:r>
              <a:rPr lang="en-US" sz="2800" dirty="0" smtClean="0"/>
              <a:t>cache is a bit farther away on the chip.  (</a:t>
            </a:r>
            <a:r>
              <a:rPr lang="en-US" sz="2800" dirty="0" smtClean="0">
                <a:solidFill>
                  <a:srgbClr val="009900"/>
                </a:solidFill>
              </a:rPr>
              <a:t>L2 is also SRAM).</a:t>
            </a:r>
            <a:r>
              <a:rPr lang="en-US" sz="2800" dirty="0" smtClean="0"/>
              <a:t>  </a:t>
            </a:r>
            <a:endParaRPr lang="en-US" sz="2800" dirty="0"/>
          </a:p>
          <a:p>
            <a:r>
              <a:rPr lang="en-US" sz="2800" dirty="0" smtClean="0">
                <a:solidFill>
                  <a:srgbClr val="C00000"/>
                </a:solidFill>
              </a:rPr>
              <a:t>L2 cache is much larger, </a:t>
            </a:r>
            <a:r>
              <a:rPr lang="en-US" sz="2800" dirty="0">
                <a:solidFill>
                  <a:srgbClr val="C00000"/>
                </a:solidFill>
              </a:rPr>
              <a:t>since more “real estate” is devoted to memory. </a:t>
            </a:r>
            <a:r>
              <a:rPr lang="en-US" sz="2800" dirty="0" smtClean="0">
                <a:solidFill>
                  <a:srgbClr val="C00000"/>
                </a:solidFill>
              </a:rPr>
              <a:t> The Intel Core i7 has 1 Mbyte L2 cache.    </a:t>
            </a:r>
            <a:endParaRPr lang="en-US" sz="2800" dirty="0">
              <a:solidFill>
                <a:srgbClr val="C00000"/>
              </a:solidFill>
            </a:endParaRPr>
          </a:p>
          <a:p>
            <a:r>
              <a:rPr lang="en-US" sz="2800" dirty="0">
                <a:solidFill>
                  <a:schemeClr val="accent2"/>
                </a:solidFill>
              </a:rPr>
              <a:t>Due to even more elaborate bus arrangements and the fact that </a:t>
            </a:r>
            <a:r>
              <a:rPr lang="en-US" sz="2800" dirty="0" smtClean="0">
                <a:solidFill>
                  <a:schemeClr val="accent2"/>
                </a:solidFill>
              </a:rPr>
              <a:t>L2 cache </a:t>
            </a:r>
            <a:r>
              <a:rPr lang="en-US" sz="2800" dirty="0">
                <a:solidFill>
                  <a:schemeClr val="accent2"/>
                </a:solidFill>
              </a:rPr>
              <a:t>is not as close to the </a:t>
            </a:r>
            <a:r>
              <a:rPr lang="en-US" sz="2800" dirty="0" smtClean="0">
                <a:solidFill>
                  <a:schemeClr val="accent2"/>
                </a:solidFill>
              </a:rPr>
              <a:t>ALU, </a:t>
            </a:r>
            <a:r>
              <a:rPr lang="en-US" sz="2800" dirty="0">
                <a:solidFill>
                  <a:schemeClr val="accent2"/>
                </a:solidFill>
              </a:rPr>
              <a:t>load/store access is &gt; L1 </a:t>
            </a:r>
            <a:r>
              <a:rPr lang="en-US" sz="2800" dirty="0" smtClean="0">
                <a:solidFill>
                  <a:schemeClr val="accent2"/>
                </a:solidFill>
              </a:rPr>
              <a:t>cache.  </a:t>
            </a:r>
            <a:endParaRPr lang="en-US" sz="2800" dirty="0">
              <a:solidFill>
                <a:schemeClr val="accent2"/>
              </a:solidFill>
            </a:endParaRPr>
          </a:p>
        </p:txBody>
      </p:sp>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L3 Cache</a:t>
            </a:r>
            <a:endParaRPr lang="en-US" sz="4000" dirty="0"/>
          </a:p>
        </p:txBody>
      </p:sp>
      <p:sp>
        <p:nvSpPr>
          <p:cNvPr id="3" name="Content Placeholder 2"/>
          <p:cNvSpPr>
            <a:spLocks noGrp="1"/>
          </p:cNvSpPr>
          <p:nvPr>
            <p:ph idx="1"/>
          </p:nvPr>
        </p:nvSpPr>
        <p:spPr>
          <a:xfrm>
            <a:off x="685800" y="2209800"/>
            <a:ext cx="7772400" cy="3962400"/>
          </a:xfrm>
        </p:spPr>
        <p:txBody>
          <a:bodyPr/>
          <a:lstStyle/>
          <a:p>
            <a:r>
              <a:rPr lang="en-US" sz="2400" dirty="0" smtClean="0">
                <a:solidFill>
                  <a:srgbClr val="009900"/>
                </a:solidFill>
              </a:rPr>
              <a:t>In modern multicore processors, the cores share the L3 cache, which is typically 8-15 Mbyte, or even more in some cases. </a:t>
            </a:r>
          </a:p>
          <a:p>
            <a:r>
              <a:rPr lang="en-US" sz="2400" dirty="0" smtClean="0">
                <a:solidFill>
                  <a:srgbClr val="C00000"/>
                </a:solidFill>
              </a:rPr>
              <a:t>As L1 cache is slower than the register block, and L2 is slower than L1, L3 cache is slower still, though much faster than DRAM. The reason is that the L3 cache is even farther away from the ALU, though still on-chip. </a:t>
            </a:r>
          </a:p>
          <a:p>
            <a:r>
              <a:rPr lang="en-US" sz="2400" dirty="0" smtClean="0">
                <a:solidFill>
                  <a:srgbClr val="00B0F0"/>
                </a:solidFill>
              </a:rPr>
              <a:t>To minimize the degradation in memory speed, the CPU’s are typically clustered around the L3 cache, as shown in the picture of the Core i7 chip (upcoming). </a:t>
            </a:r>
            <a:endParaRPr lang="en-US" sz="2400" dirty="0">
              <a:solidFill>
                <a:srgbClr val="00B0F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5"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820624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47800"/>
            <a:ext cx="6781800" cy="533400"/>
          </a:xfrm>
        </p:spPr>
        <p:txBody>
          <a:bodyPr/>
          <a:lstStyle/>
          <a:p>
            <a:r>
              <a:rPr lang="en-US" sz="3600" dirty="0">
                <a:solidFill>
                  <a:srgbClr val="FF0000"/>
                </a:solidFill>
              </a:rPr>
              <a:t>Intel Core </a:t>
            </a:r>
            <a:r>
              <a:rPr lang="en-US" sz="3600" dirty="0" smtClean="0">
                <a:solidFill>
                  <a:srgbClr val="FF0000"/>
                </a:solidFill>
              </a:rPr>
              <a:t>i7 </a:t>
            </a:r>
            <a:r>
              <a:rPr lang="en-US" sz="3600" dirty="0">
                <a:solidFill>
                  <a:srgbClr val="FF0000"/>
                </a:solidFill>
              </a:rPr>
              <a:t>Cache </a:t>
            </a:r>
            <a:r>
              <a:rPr lang="en-US" sz="3600" dirty="0" smtClean="0">
                <a:solidFill>
                  <a:srgbClr val="FF0000"/>
                </a:solidFill>
              </a:rPr>
              <a:t>Structure</a:t>
            </a:r>
            <a:endParaRPr lang="en-US" sz="3600"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6018" name="Picture 2" descr="http://m.eet.com/media/1173370/fig2-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181" y="2514600"/>
            <a:ext cx="8141419"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376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534400" cy="533400"/>
          </a:xfrm>
        </p:spPr>
        <p:txBody>
          <a:bodyPr/>
          <a:lstStyle/>
          <a:p>
            <a:r>
              <a:rPr lang="en-US" sz="3200" dirty="0" smtClean="0">
                <a:solidFill>
                  <a:srgbClr val="FF0000"/>
                </a:solidFill>
              </a:rPr>
              <a:t>Processor Layout of Single Intel Core i7 CPU</a:t>
            </a:r>
            <a:endParaRPr lang="en-US" sz="3200" dirty="0">
              <a:solidFill>
                <a:srgbClr val="FF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7042" name="Picture 2" descr="Intel Core i7 965 Performance Featur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43" t="22582" r="14254" b="15323"/>
          <a:stretch/>
        </p:blipFill>
        <p:spPr bwMode="auto">
          <a:xfrm>
            <a:off x="1136988" y="2133600"/>
            <a:ext cx="7397412"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17414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99336" name="Rectangle 8"/>
          <p:cNvSpPr>
            <a:spLocks noGrp="1" noChangeArrowheads="1"/>
          </p:cNvSpPr>
          <p:nvPr>
            <p:ph type="title"/>
          </p:nvPr>
        </p:nvSpPr>
        <p:spPr>
          <a:xfrm>
            <a:off x="1295400" y="1295400"/>
            <a:ext cx="6705600" cy="533400"/>
          </a:xfrm>
          <a:ln/>
        </p:spPr>
        <p:txBody>
          <a:bodyPr/>
          <a:lstStyle/>
          <a:p>
            <a:r>
              <a:rPr lang="en-US" sz="3200" dirty="0"/>
              <a:t>Cache  Location on Intel </a:t>
            </a:r>
            <a:r>
              <a:rPr lang="en-US" sz="3200" dirty="0" smtClean="0"/>
              <a:t>CPU</a:t>
            </a:r>
            <a:endParaRPr lang="en-US" sz="3200" dirty="0"/>
          </a:p>
        </p:txBody>
      </p:sp>
      <p:sp>
        <p:nvSpPr>
          <p:cNvPr id="99333" name="AutoShape 5" descr="p4(3)"/>
          <p:cNvSpPr>
            <a:spLocks noChangeAspect="1" noChangeArrowheads="1"/>
          </p:cNvSpPr>
          <p:nvPr/>
        </p:nvSpPr>
        <p:spPr bwMode="auto">
          <a:xfrm>
            <a:off x="1066800" y="-552450"/>
            <a:ext cx="7010400" cy="7962900"/>
          </a:xfrm>
          <a:prstGeom prst="rect">
            <a:avLst/>
          </a:prstGeom>
          <a:noFill/>
        </p:spPr>
        <p:txBody>
          <a:bodyPr/>
          <a:lstStyle/>
          <a:p>
            <a:endParaRPr lang="en-US" dirty="0"/>
          </a:p>
        </p:txBody>
      </p:sp>
      <p:pic>
        <p:nvPicPr>
          <p:cNvPr id="84994" name="Picture 2" descr="http://www.computerhope.com/issues/pictures/cpu_cache_d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883054"/>
            <a:ext cx="6477000" cy="4507992"/>
          </a:xfrm>
          <a:prstGeom prst="rect">
            <a:avLst/>
          </a:prstGeom>
          <a:noFill/>
          <a:extLst>
            <a:ext uri="{909E8E84-426E-40DD-AFC4-6F175D3DCCD1}">
              <a14:hiddenFill xmlns:a14="http://schemas.microsoft.com/office/drawing/2010/main">
                <a:solidFill>
                  <a:srgbClr val="FFFFFF"/>
                </a:solidFill>
              </a14:hiddenFill>
            </a:ext>
          </a:extLst>
        </p:spPr>
      </p:pic>
      <p:pic>
        <p:nvPicPr>
          <p:cNvPr id="2"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03426" name="Rectangle 2"/>
          <p:cNvSpPr>
            <a:spLocks noGrp="1" noChangeArrowheads="1"/>
          </p:cNvSpPr>
          <p:nvPr>
            <p:ph type="title"/>
          </p:nvPr>
        </p:nvSpPr>
        <p:spPr>
          <a:xfrm>
            <a:off x="1905000" y="1371600"/>
            <a:ext cx="5410200" cy="533400"/>
          </a:xfrm>
          <a:ln/>
        </p:spPr>
        <p:txBody>
          <a:bodyPr/>
          <a:lstStyle/>
          <a:p>
            <a:r>
              <a:rPr lang="en-US" sz="3200" dirty="0"/>
              <a:t>Why Not More Cache?</a:t>
            </a:r>
          </a:p>
        </p:txBody>
      </p:sp>
      <p:sp>
        <p:nvSpPr>
          <p:cNvPr id="103427" name="Rectangle 3"/>
          <p:cNvSpPr>
            <a:spLocks noGrp="1" noChangeArrowheads="1"/>
          </p:cNvSpPr>
          <p:nvPr>
            <p:ph type="body" idx="1"/>
          </p:nvPr>
        </p:nvSpPr>
        <p:spPr>
          <a:xfrm>
            <a:off x="685800" y="1981200"/>
            <a:ext cx="7772400" cy="4495800"/>
          </a:xfrm>
        </p:spPr>
        <p:txBody>
          <a:bodyPr/>
          <a:lstStyle/>
          <a:p>
            <a:r>
              <a:rPr lang="en-US" sz="2400" dirty="0"/>
              <a:t>The question arises:  </a:t>
            </a:r>
            <a:r>
              <a:rPr lang="en-US" sz="2400" dirty="0">
                <a:solidFill>
                  <a:srgbClr val="009900"/>
                </a:solidFill>
              </a:rPr>
              <a:t>If cache memory is so great, why isn’t all computer memory fast cache?  </a:t>
            </a:r>
          </a:p>
          <a:p>
            <a:r>
              <a:rPr lang="en-US" sz="2400" dirty="0"/>
              <a:t>Answer:  Cache memory has </a:t>
            </a:r>
            <a:r>
              <a:rPr lang="en-US" sz="2400" u="sng" dirty="0"/>
              <a:t>two major problems</a:t>
            </a:r>
            <a:r>
              <a:rPr lang="en-US" sz="2400" dirty="0"/>
              <a:t>: </a:t>
            </a:r>
          </a:p>
          <a:p>
            <a:pPr lvl="1"/>
            <a:r>
              <a:rPr lang="en-US" sz="2000" dirty="0">
                <a:solidFill>
                  <a:schemeClr val="accent2"/>
                </a:solidFill>
              </a:rPr>
              <a:t>It consumes huge amounts of power compared to DRAM memory (a flip-flop has about </a:t>
            </a:r>
            <a:r>
              <a:rPr lang="en-US" sz="2000" u="sng" dirty="0">
                <a:solidFill>
                  <a:srgbClr val="FF0000"/>
                </a:solidFill>
              </a:rPr>
              <a:t>sixteen</a:t>
            </a:r>
            <a:r>
              <a:rPr lang="en-US" sz="2000" dirty="0">
                <a:solidFill>
                  <a:srgbClr val="FF0000"/>
                </a:solidFill>
              </a:rPr>
              <a:t> </a:t>
            </a:r>
            <a:r>
              <a:rPr lang="en-US" sz="2000" dirty="0">
                <a:solidFill>
                  <a:schemeClr val="accent2"/>
                </a:solidFill>
              </a:rPr>
              <a:t>transistors; a DRAM cell uses only </a:t>
            </a:r>
            <a:r>
              <a:rPr lang="en-US" sz="2000" u="sng" dirty="0">
                <a:solidFill>
                  <a:srgbClr val="FF0000"/>
                </a:solidFill>
              </a:rPr>
              <a:t>one</a:t>
            </a:r>
            <a:r>
              <a:rPr lang="en-US" sz="2000" dirty="0">
                <a:solidFill>
                  <a:schemeClr val="accent2"/>
                </a:solidFill>
              </a:rPr>
              <a:t>).  </a:t>
            </a:r>
          </a:p>
          <a:p>
            <a:pPr lvl="1"/>
            <a:r>
              <a:rPr lang="en-US" sz="2000" dirty="0">
                <a:solidFill>
                  <a:schemeClr val="accent2"/>
                </a:solidFill>
              </a:rPr>
              <a:t>This means if more cache were used, the cost of a computer (think PC) would go up dramatically, due to the cost of extra power to run it, and cost of cooling the computer!  </a:t>
            </a:r>
          </a:p>
          <a:p>
            <a:pPr lvl="1"/>
            <a:r>
              <a:rPr lang="en-US" sz="2000" u="sng" dirty="0">
                <a:solidFill>
                  <a:srgbClr val="FF0000"/>
                </a:solidFill>
              </a:rPr>
              <a:t>Also, cache is much more expensive than DRAM (5:1 or more)</a:t>
            </a:r>
            <a:r>
              <a:rPr lang="en-US" sz="2000" dirty="0">
                <a:solidFill>
                  <a:srgbClr val="FF0000"/>
                </a:solidFill>
              </a:rPr>
              <a:t>. </a:t>
            </a:r>
            <a:r>
              <a:rPr lang="en-US" sz="2000" dirty="0">
                <a:solidFill>
                  <a:srgbClr val="CC3300"/>
                </a:solidFill>
              </a:rPr>
              <a:t> </a:t>
            </a:r>
          </a:p>
          <a:p>
            <a:r>
              <a:rPr lang="en-US" sz="2400" dirty="0"/>
              <a:t>For that reason, DRAM memory is an excellent compromise solution to fast storage problems.  </a:t>
            </a:r>
          </a:p>
        </p:txBody>
      </p:sp>
      <p:pic>
        <p:nvPicPr>
          <p:cNvPr id="2"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04450" name="Rectangle 2"/>
          <p:cNvSpPr>
            <a:spLocks noGrp="1" noChangeArrowheads="1"/>
          </p:cNvSpPr>
          <p:nvPr>
            <p:ph type="title"/>
          </p:nvPr>
        </p:nvSpPr>
        <p:spPr>
          <a:xfrm>
            <a:off x="1371600" y="1447800"/>
            <a:ext cx="6553200" cy="685800"/>
          </a:xfrm>
          <a:ln/>
        </p:spPr>
        <p:txBody>
          <a:bodyPr/>
          <a:lstStyle/>
          <a:p>
            <a:r>
              <a:rPr lang="en-US" sz="3200" dirty="0"/>
              <a:t>Comparison of SRAM and DRAM</a:t>
            </a:r>
          </a:p>
        </p:txBody>
      </p:sp>
      <p:sp>
        <p:nvSpPr>
          <p:cNvPr id="104451" name="Rectangle 3"/>
          <p:cNvSpPr>
            <a:spLocks noGrp="1" noChangeArrowheads="1"/>
          </p:cNvSpPr>
          <p:nvPr>
            <p:ph type="body" idx="1"/>
          </p:nvPr>
        </p:nvSpPr>
        <p:spPr>
          <a:xfrm>
            <a:off x="1066800" y="2286000"/>
            <a:ext cx="2362200" cy="4038600"/>
          </a:xfrm>
        </p:spPr>
        <p:txBody>
          <a:bodyPr/>
          <a:lstStyle/>
          <a:p>
            <a:pPr algn="ctr">
              <a:buFontTx/>
              <a:buNone/>
            </a:pPr>
            <a:r>
              <a:rPr lang="en-US" sz="2800" u="sng" dirty="0"/>
              <a:t>SRAM</a:t>
            </a:r>
          </a:p>
          <a:p>
            <a:pPr algn="ctr">
              <a:buFontTx/>
              <a:buNone/>
            </a:pPr>
            <a:r>
              <a:rPr lang="en-US" sz="2400" dirty="0">
                <a:solidFill>
                  <a:srgbClr val="009900"/>
                </a:solidFill>
              </a:rPr>
              <a:t>Very fast</a:t>
            </a:r>
          </a:p>
          <a:p>
            <a:pPr algn="ctr">
              <a:buFontTx/>
              <a:buNone/>
            </a:pPr>
            <a:r>
              <a:rPr lang="en-US" sz="2400" dirty="0">
                <a:solidFill>
                  <a:srgbClr val="CC3300"/>
                </a:solidFill>
              </a:rPr>
              <a:t>High; ~16 </a:t>
            </a:r>
          </a:p>
          <a:p>
            <a:pPr algn="ctr">
              <a:buFontTx/>
              <a:buNone/>
            </a:pPr>
            <a:r>
              <a:rPr lang="en-US" sz="2400" dirty="0">
                <a:solidFill>
                  <a:srgbClr val="CC3300"/>
                </a:solidFill>
              </a:rPr>
              <a:t>transistors</a:t>
            </a:r>
          </a:p>
          <a:p>
            <a:pPr algn="ctr">
              <a:buFontTx/>
              <a:buNone/>
            </a:pPr>
            <a:r>
              <a:rPr lang="en-US" sz="2400" dirty="0">
                <a:solidFill>
                  <a:srgbClr val="CC3300"/>
                </a:solidFill>
              </a:rPr>
              <a:t>per storage cell</a:t>
            </a:r>
          </a:p>
          <a:p>
            <a:pPr algn="ctr">
              <a:buFontTx/>
              <a:buNone/>
            </a:pPr>
            <a:r>
              <a:rPr lang="en-US" sz="2400" dirty="0">
                <a:solidFill>
                  <a:schemeClr val="accent2"/>
                </a:solidFill>
              </a:rPr>
              <a:t>High</a:t>
            </a:r>
          </a:p>
          <a:p>
            <a:pPr algn="ctr">
              <a:buFontTx/>
              <a:buNone/>
            </a:pPr>
            <a:endParaRPr lang="en-US" sz="2400" dirty="0">
              <a:solidFill>
                <a:schemeClr val="accent2"/>
              </a:solidFill>
            </a:endParaRPr>
          </a:p>
          <a:p>
            <a:pPr algn="ctr">
              <a:buFontTx/>
              <a:buNone/>
            </a:pPr>
            <a:r>
              <a:rPr lang="en-US" sz="2400" dirty="0">
                <a:solidFill>
                  <a:schemeClr val="accent1"/>
                </a:solidFill>
              </a:rPr>
              <a:t>Excessive</a:t>
            </a:r>
          </a:p>
          <a:p>
            <a:pPr algn="ctr">
              <a:buFontTx/>
              <a:buNone/>
            </a:pPr>
            <a:r>
              <a:rPr lang="en-US" sz="2400" dirty="0">
                <a:solidFill>
                  <a:srgbClr val="CC9900"/>
                </a:solidFill>
              </a:rPr>
              <a:t>High</a:t>
            </a:r>
            <a:endParaRPr lang="en-US" sz="2400" dirty="0">
              <a:solidFill>
                <a:srgbClr val="CC3300"/>
              </a:solidFill>
            </a:endParaRPr>
          </a:p>
        </p:txBody>
      </p:sp>
      <p:sp>
        <p:nvSpPr>
          <p:cNvPr id="104452" name="Rectangle 4"/>
          <p:cNvSpPr>
            <a:spLocks noChangeArrowheads="1"/>
          </p:cNvSpPr>
          <p:nvPr/>
        </p:nvSpPr>
        <p:spPr bwMode="auto">
          <a:xfrm>
            <a:off x="3505200" y="2286000"/>
            <a:ext cx="2209800" cy="4038600"/>
          </a:xfrm>
          <a:prstGeom prst="rect">
            <a:avLst/>
          </a:prstGeom>
          <a:noFill/>
          <a:ln w="9525">
            <a:noFill/>
            <a:miter lim="800000"/>
            <a:headEnd/>
            <a:tailEnd/>
          </a:ln>
          <a:effectLst/>
        </p:spPr>
        <p:txBody>
          <a:bodyPr/>
          <a:lstStyle/>
          <a:p>
            <a:pPr marL="342900" indent="-342900">
              <a:spcBef>
                <a:spcPct val="20000"/>
              </a:spcBef>
            </a:pPr>
            <a:r>
              <a:rPr lang="en-US" sz="2800" b="1" u="sng" dirty="0"/>
              <a:t>Parameter</a:t>
            </a:r>
          </a:p>
          <a:p>
            <a:pPr marL="342900" indent="-342900">
              <a:spcBef>
                <a:spcPct val="20000"/>
              </a:spcBef>
            </a:pPr>
            <a:r>
              <a:rPr lang="en-US" b="1" dirty="0">
                <a:solidFill>
                  <a:srgbClr val="009900"/>
                </a:solidFill>
              </a:rPr>
              <a:t>Speed</a:t>
            </a:r>
          </a:p>
          <a:p>
            <a:pPr marL="342900" indent="-342900">
              <a:spcBef>
                <a:spcPct val="20000"/>
              </a:spcBef>
            </a:pPr>
            <a:endParaRPr lang="en-US" b="1" dirty="0">
              <a:solidFill>
                <a:srgbClr val="009900"/>
              </a:solidFill>
            </a:endParaRPr>
          </a:p>
          <a:p>
            <a:pPr marL="342900" indent="-342900">
              <a:spcBef>
                <a:spcPct val="20000"/>
              </a:spcBef>
            </a:pPr>
            <a:r>
              <a:rPr lang="en-US" b="1" dirty="0">
                <a:solidFill>
                  <a:srgbClr val="CC3300"/>
                </a:solidFill>
              </a:rPr>
              <a:t>Complexity</a:t>
            </a:r>
          </a:p>
          <a:p>
            <a:pPr marL="342900" indent="-342900">
              <a:spcBef>
                <a:spcPct val="20000"/>
              </a:spcBef>
            </a:pPr>
            <a:endParaRPr lang="en-US" b="1" dirty="0"/>
          </a:p>
          <a:p>
            <a:pPr marL="342900" indent="-342900">
              <a:spcBef>
                <a:spcPct val="20000"/>
              </a:spcBef>
            </a:pPr>
            <a:r>
              <a:rPr lang="en-US" b="1" dirty="0">
                <a:solidFill>
                  <a:schemeClr val="accent2"/>
                </a:solidFill>
              </a:rPr>
              <a:t>Power Used</a:t>
            </a:r>
          </a:p>
          <a:p>
            <a:pPr marL="342900" indent="-342900">
              <a:spcBef>
                <a:spcPct val="20000"/>
              </a:spcBef>
            </a:pPr>
            <a:r>
              <a:rPr lang="en-US" b="1" dirty="0">
                <a:solidFill>
                  <a:schemeClr val="accent1"/>
                </a:solidFill>
              </a:rPr>
              <a:t>Heat </a:t>
            </a:r>
          </a:p>
          <a:p>
            <a:pPr marL="342900" indent="-342900">
              <a:spcBef>
                <a:spcPct val="20000"/>
              </a:spcBef>
            </a:pPr>
            <a:r>
              <a:rPr lang="en-US" b="1" dirty="0">
                <a:solidFill>
                  <a:schemeClr val="accent1"/>
                </a:solidFill>
              </a:rPr>
              <a:t>Generated</a:t>
            </a:r>
          </a:p>
          <a:p>
            <a:pPr marL="342900" indent="-342900">
              <a:spcBef>
                <a:spcPct val="20000"/>
              </a:spcBef>
            </a:pPr>
            <a:r>
              <a:rPr lang="en-US" b="1" dirty="0">
                <a:solidFill>
                  <a:srgbClr val="CC9900"/>
                </a:solidFill>
              </a:rPr>
              <a:t>Cost</a:t>
            </a:r>
            <a:endParaRPr lang="en-US" b="1" dirty="0"/>
          </a:p>
        </p:txBody>
      </p:sp>
      <p:sp>
        <p:nvSpPr>
          <p:cNvPr id="104453" name="Rectangle 5"/>
          <p:cNvSpPr>
            <a:spLocks noChangeArrowheads="1"/>
          </p:cNvSpPr>
          <p:nvPr/>
        </p:nvSpPr>
        <p:spPr bwMode="auto">
          <a:xfrm>
            <a:off x="6172200" y="2286000"/>
            <a:ext cx="1828800" cy="4038600"/>
          </a:xfrm>
          <a:prstGeom prst="rect">
            <a:avLst/>
          </a:prstGeom>
          <a:noFill/>
          <a:ln w="9525">
            <a:noFill/>
            <a:miter lim="800000"/>
            <a:headEnd/>
            <a:tailEnd/>
          </a:ln>
          <a:effectLst/>
        </p:spPr>
        <p:txBody>
          <a:bodyPr/>
          <a:lstStyle/>
          <a:p>
            <a:pPr marL="342900" indent="-342900">
              <a:spcBef>
                <a:spcPct val="20000"/>
              </a:spcBef>
            </a:pPr>
            <a:r>
              <a:rPr lang="en-US" sz="2800" b="1" u="sng" dirty="0"/>
              <a:t>DRAM</a:t>
            </a:r>
          </a:p>
          <a:p>
            <a:pPr marL="342900" indent="-342900">
              <a:spcBef>
                <a:spcPct val="20000"/>
              </a:spcBef>
            </a:pPr>
            <a:r>
              <a:rPr lang="en-US" b="1" dirty="0">
                <a:solidFill>
                  <a:srgbClr val="009900"/>
                </a:solidFill>
              </a:rPr>
              <a:t>Fast</a:t>
            </a:r>
          </a:p>
          <a:p>
            <a:pPr marL="342900" indent="-342900">
              <a:spcBef>
                <a:spcPct val="20000"/>
              </a:spcBef>
            </a:pPr>
            <a:r>
              <a:rPr lang="en-US" b="1" dirty="0">
                <a:solidFill>
                  <a:srgbClr val="CC3300"/>
                </a:solidFill>
              </a:rPr>
              <a:t>Low; 1 </a:t>
            </a:r>
          </a:p>
          <a:p>
            <a:pPr marL="342900" indent="-342900">
              <a:spcBef>
                <a:spcPct val="20000"/>
              </a:spcBef>
            </a:pPr>
            <a:r>
              <a:rPr lang="en-US" b="1" dirty="0">
                <a:solidFill>
                  <a:srgbClr val="CC3300"/>
                </a:solidFill>
              </a:rPr>
              <a:t>transistor</a:t>
            </a:r>
          </a:p>
          <a:p>
            <a:pPr marL="342900" indent="-342900">
              <a:spcBef>
                <a:spcPct val="20000"/>
              </a:spcBef>
            </a:pPr>
            <a:r>
              <a:rPr lang="en-US" b="1" dirty="0">
                <a:solidFill>
                  <a:srgbClr val="CC3300"/>
                </a:solidFill>
              </a:rPr>
              <a:t>per cell</a:t>
            </a:r>
          </a:p>
          <a:p>
            <a:pPr marL="342900" indent="-342900">
              <a:spcBef>
                <a:spcPct val="20000"/>
              </a:spcBef>
            </a:pPr>
            <a:r>
              <a:rPr lang="en-US" b="1" dirty="0">
                <a:solidFill>
                  <a:schemeClr val="accent2"/>
                </a:solidFill>
              </a:rPr>
              <a:t>Very low</a:t>
            </a:r>
          </a:p>
          <a:p>
            <a:pPr marL="342900" indent="-342900">
              <a:spcBef>
                <a:spcPct val="20000"/>
              </a:spcBef>
            </a:pPr>
            <a:r>
              <a:rPr lang="en-US" b="1" dirty="0">
                <a:solidFill>
                  <a:schemeClr val="accent1"/>
                </a:solidFill>
              </a:rPr>
              <a:t>Virtually </a:t>
            </a:r>
          </a:p>
          <a:p>
            <a:pPr marL="342900" indent="-342900">
              <a:spcBef>
                <a:spcPct val="20000"/>
              </a:spcBef>
            </a:pPr>
            <a:r>
              <a:rPr lang="en-US" b="1" dirty="0">
                <a:solidFill>
                  <a:schemeClr val="accent1"/>
                </a:solidFill>
              </a:rPr>
              <a:t>none</a:t>
            </a:r>
          </a:p>
          <a:p>
            <a:pPr marL="342900" indent="-342900">
              <a:spcBef>
                <a:spcPct val="20000"/>
              </a:spcBef>
            </a:pPr>
            <a:r>
              <a:rPr lang="en-US" b="1" dirty="0">
                <a:solidFill>
                  <a:srgbClr val="CC9900"/>
                </a:solidFill>
              </a:rPr>
              <a:t>Very low</a:t>
            </a:r>
          </a:p>
        </p:txBody>
      </p:sp>
      <p:pic>
        <p:nvPicPr>
          <p:cNvPr id="2"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7826" name="Rectangle 2"/>
          <p:cNvSpPr>
            <a:spLocks noGrp="1" noChangeArrowheads="1"/>
          </p:cNvSpPr>
          <p:nvPr>
            <p:ph type="title"/>
          </p:nvPr>
        </p:nvSpPr>
        <p:spPr>
          <a:xfrm>
            <a:off x="1905000" y="1295400"/>
            <a:ext cx="5410200" cy="533400"/>
          </a:xfrm>
          <a:ln/>
        </p:spPr>
        <p:txBody>
          <a:bodyPr/>
          <a:lstStyle/>
          <a:p>
            <a:r>
              <a:rPr lang="en-US" sz="3200" dirty="0"/>
              <a:t>DRAM Memory</a:t>
            </a:r>
          </a:p>
        </p:txBody>
      </p:sp>
      <p:sp>
        <p:nvSpPr>
          <p:cNvPr id="77827" name="Rectangle 3"/>
          <p:cNvSpPr>
            <a:spLocks noGrp="1" noChangeArrowheads="1"/>
          </p:cNvSpPr>
          <p:nvPr>
            <p:ph type="body" idx="1"/>
          </p:nvPr>
        </p:nvSpPr>
        <p:spPr>
          <a:xfrm>
            <a:off x="685800" y="1828800"/>
            <a:ext cx="7772400" cy="4572000"/>
          </a:xfrm>
        </p:spPr>
        <p:txBody>
          <a:bodyPr/>
          <a:lstStyle/>
          <a:p>
            <a:r>
              <a:rPr lang="en-US" dirty="0"/>
              <a:t>The term DRAM stands for “dynamic random-access memory” (</a:t>
            </a:r>
            <a:r>
              <a:rPr lang="en-US" dirty="0" smtClean="0"/>
              <a:t>pronounced “D-ram,” </a:t>
            </a:r>
            <a:r>
              <a:rPr lang="en-US" dirty="0"/>
              <a:t>not “</a:t>
            </a:r>
            <a:r>
              <a:rPr lang="en-US" dirty="0" smtClean="0"/>
              <a:t>dram”).  </a:t>
            </a:r>
            <a:r>
              <a:rPr lang="en-US" dirty="0"/>
              <a:t>This means that the title above is actually redundant!  </a:t>
            </a:r>
          </a:p>
          <a:p>
            <a:r>
              <a:rPr lang="en-US" dirty="0"/>
              <a:t>DRAM is electronic memory that is capable of very fast access (load or store), but is not as fast as cache.  </a:t>
            </a:r>
            <a:r>
              <a:rPr lang="en-US" dirty="0">
                <a:solidFill>
                  <a:srgbClr val="CC3300"/>
                </a:solidFill>
              </a:rPr>
              <a:t>One exception is “Rambus” memory, a special DRAM memory whose manufacturer has announced cache-speed products </a:t>
            </a:r>
            <a:r>
              <a:rPr lang="en-US" dirty="0" smtClean="0">
                <a:solidFill>
                  <a:srgbClr val="CC3300"/>
                </a:solidFill>
              </a:rPr>
              <a:t>(up to 7.2 </a:t>
            </a:r>
            <a:r>
              <a:rPr lang="en-US" dirty="0">
                <a:solidFill>
                  <a:srgbClr val="CC3300"/>
                </a:solidFill>
              </a:rPr>
              <a:t>GHz!).  It is </a:t>
            </a:r>
            <a:r>
              <a:rPr lang="en-US" u="sng" dirty="0">
                <a:solidFill>
                  <a:srgbClr val="CC3300"/>
                </a:solidFill>
              </a:rPr>
              <a:t>very expensive</a:t>
            </a:r>
            <a:r>
              <a:rPr lang="en-US" dirty="0">
                <a:solidFill>
                  <a:srgbClr val="CC3300"/>
                </a:solidFill>
              </a:rPr>
              <a:t>, however.</a:t>
            </a:r>
            <a:r>
              <a:rPr lang="en-US" dirty="0"/>
              <a:t>  </a:t>
            </a:r>
          </a:p>
          <a:p>
            <a:r>
              <a:rPr lang="en-US" dirty="0"/>
              <a:t>The simple construction of DRAM makes it ideal in modern, workstation-based computing, where most users have their own computer system (PC, Mac, Sun, etc.).  </a:t>
            </a:r>
          </a:p>
          <a:p>
            <a:r>
              <a:rPr lang="en-US" dirty="0">
                <a:solidFill>
                  <a:srgbClr val="009900"/>
                </a:solidFill>
              </a:rPr>
              <a:t>DRAM consists of a simple charge-storage device (stored charge = “1”), with a switch to store/test the charge.  Only a single transistor is required for a DRAM bit cell.  </a:t>
            </a:r>
          </a:p>
        </p:txBody>
      </p:sp>
      <p:pic>
        <p:nvPicPr>
          <p:cNvPr id="2"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69634" name="Rectangle 2"/>
          <p:cNvSpPr>
            <a:spLocks noGrp="1" noChangeArrowheads="1"/>
          </p:cNvSpPr>
          <p:nvPr>
            <p:ph type="title"/>
          </p:nvPr>
        </p:nvSpPr>
        <p:spPr>
          <a:xfrm>
            <a:off x="990600" y="1524000"/>
            <a:ext cx="7315200" cy="609600"/>
          </a:xfrm>
          <a:ln/>
        </p:spPr>
        <p:txBody>
          <a:bodyPr/>
          <a:lstStyle/>
          <a:p>
            <a:r>
              <a:rPr lang="en-US" sz="3200" dirty="0"/>
              <a:t>Relative Speeds of the CPU and DRAM</a:t>
            </a:r>
          </a:p>
        </p:txBody>
      </p:sp>
      <p:sp>
        <p:nvSpPr>
          <p:cNvPr id="69635" name="Rectangle 3"/>
          <p:cNvSpPr>
            <a:spLocks noGrp="1" noChangeArrowheads="1"/>
          </p:cNvSpPr>
          <p:nvPr>
            <p:ph type="body" idx="1"/>
          </p:nvPr>
        </p:nvSpPr>
        <p:spPr>
          <a:xfrm>
            <a:off x="609600" y="2438400"/>
            <a:ext cx="8077200" cy="3657600"/>
          </a:xfrm>
        </p:spPr>
        <p:txBody>
          <a:bodyPr/>
          <a:lstStyle/>
          <a:p>
            <a:r>
              <a:rPr lang="en-US" dirty="0"/>
              <a:t>Over the last </a:t>
            </a:r>
            <a:r>
              <a:rPr lang="en-US" dirty="0" smtClean="0"/>
              <a:t>three </a:t>
            </a:r>
            <a:r>
              <a:rPr lang="en-US" dirty="0"/>
              <a:t>decades, central processor chips have caught up with and passed DRAM speed dramatically.  </a:t>
            </a:r>
          </a:p>
          <a:p>
            <a:r>
              <a:rPr lang="en-US" dirty="0">
                <a:solidFill>
                  <a:schemeClr val="accent2"/>
                </a:solidFill>
              </a:rPr>
              <a:t>Example:  current CPU speed is </a:t>
            </a:r>
            <a:r>
              <a:rPr lang="en-US" dirty="0" smtClean="0">
                <a:solidFill>
                  <a:schemeClr val="accent2"/>
                </a:solidFill>
              </a:rPr>
              <a:t>3-5 GHz, </a:t>
            </a:r>
            <a:r>
              <a:rPr lang="en-US" dirty="0">
                <a:solidFill>
                  <a:schemeClr val="accent2"/>
                </a:solidFill>
              </a:rPr>
              <a:t>depending on the processor </a:t>
            </a:r>
            <a:r>
              <a:rPr lang="en-US" dirty="0" smtClean="0">
                <a:solidFill>
                  <a:schemeClr val="accent2"/>
                </a:solidFill>
              </a:rPr>
              <a:t>type, and should increase somewhat, although manufacturers are now abandoning the “speed race” in favor of multiple processors.  </a:t>
            </a:r>
            <a:endParaRPr lang="en-US" dirty="0">
              <a:solidFill>
                <a:schemeClr val="accent2"/>
              </a:solidFill>
            </a:endParaRPr>
          </a:p>
          <a:p>
            <a:r>
              <a:rPr lang="en-US" dirty="0">
                <a:solidFill>
                  <a:srgbClr val="009900"/>
                </a:solidFill>
              </a:rPr>
              <a:t>On the other hand, practical bus speed for CPU memory is about </a:t>
            </a:r>
            <a:r>
              <a:rPr lang="en-US" dirty="0" smtClean="0">
                <a:solidFill>
                  <a:srgbClr val="009900"/>
                </a:solidFill>
              </a:rPr>
              <a:t>1-2 </a:t>
            </a:r>
            <a:r>
              <a:rPr lang="en-US" dirty="0">
                <a:solidFill>
                  <a:srgbClr val="009900"/>
                </a:solidFill>
              </a:rPr>
              <a:t>GHz </a:t>
            </a:r>
            <a:r>
              <a:rPr lang="en-US" dirty="0" smtClean="0">
                <a:solidFill>
                  <a:srgbClr val="009900"/>
                </a:solidFill>
              </a:rPr>
              <a:t>currently, and </a:t>
            </a:r>
            <a:r>
              <a:rPr lang="en-US" dirty="0">
                <a:solidFill>
                  <a:srgbClr val="009900"/>
                </a:solidFill>
              </a:rPr>
              <a:t>this is for “high performance” memory; “common” bus speeds are still no more than </a:t>
            </a:r>
            <a:r>
              <a:rPr lang="en-US" dirty="0" smtClean="0">
                <a:solidFill>
                  <a:srgbClr val="009900"/>
                </a:solidFill>
              </a:rPr>
              <a:t>half that.</a:t>
            </a:r>
            <a:r>
              <a:rPr lang="en-US" dirty="0" smtClean="0"/>
              <a:t>  </a:t>
            </a:r>
            <a:endParaRPr lang="en-US" dirty="0"/>
          </a:p>
          <a:p>
            <a:r>
              <a:rPr lang="en-US" dirty="0" smtClean="0">
                <a:solidFill>
                  <a:srgbClr val="C00000"/>
                </a:solidFill>
              </a:rPr>
              <a:t>The CPU performance edge over memory is on the order of 2-4, and much more than that on systems with the more common bus speeds.  </a:t>
            </a:r>
            <a:endParaRPr lang="en-US" dirty="0">
              <a:solidFill>
                <a:srgbClr val="C00000"/>
              </a:solidFill>
            </a:endParaRPr>
          </a:p>
        </p:txBody>
      </p:sp>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07522" name="Rectangle 2"/>
          <p:cNvSpPr>
            <a:spLocks noGrp="1" noChangeArrowheads="1"/>
          </p:cNvSpPr>
          <p:nvPr>
            <p:ph type="title"/>
          </p:nvPr>
        </p:nvSpPr>
        <p:spPr>
          <a:ln/>
        </p:spPr>
        <p:txBody>
          <a:bodyPr/>
          <a:lstStyle/>
          <a:p>
            <a:r>
              <a:rPr lang="en-US" sz="3200" dirty="0"/>
              <a:t>DRAM (Continued)</a:t>
            </a:r>
          </a:p>
        </p:txBody>
      </p:sp>
      <p:sp>
        <p:nvSpPr>
          <p:cNvPr id="107523" name="Rectangle 3"/>
          <p:cNvSpPr>
            <a:spLocks noGrp="1" noChangeArrowheads="1"/>
          </p:cNvSpPr>
          <p:nvPr>
            <p:ph type="body" idx="1"/>
          </p:nvPr>
        </p:nvSpPr>
        <p:spPr>
          <a:xfrm>
            <a:off x="609600" y="2286000"/>
            <a:ext cx="7924800" cy="3886200"/>
          </a:xfrm>
        </p:spPr>
        <p:txBody>
          <a:bodyPr/>
          <a:lstStyle/>
          <a:p>
            <a:r>
              <a:rPr lang="en-US" sz="2400" dirty="0"/>
              <a:t>The term “dynamic” in DRAM is due to the fact that the memory is not truly a flip-flop; it is not </a:t>
            </a:r>
            <a:r>
              <a:rPr lang="en-US" sz="2400" u="sng" dirty="0"/>
              <a:t>static</a:t>
            </a:r>
            <a:r>
              <a:rPr lang="en-US" sz="2400" dirty="0"/>
              <a:t>. </a:t>
            </a:r>
            <a:r>
              <a:rPr lang="en-US" sz="2400" dirty="0">
                <a:solidFill>
                  <a:srgbClr val="CC9900"/>
                </a:solidFill>
              </a:rPr>
              <a:t>DRAM “remembers” a 1 by storing charge on a capacitor.  </a:t>
            </a:r>
          </a:p>
          <a:p>
            <a:r>
              <a:rPr lang="en-US" sz="2400" dirty="0"/>
              <a:t>Capacitors, however, are not perfect storage elements – the charge </a:t>
            </a:r>
            <a:r>
              <a:rPr lang="en-US" sz="2400" u="sng" dirty="0"/>
              <a:t>leaks off after a short time</a:t>
            </a:r>
            <a:r>
              <a:rPr lang="en-US" sz="2400" dirty="0"/>
              <a:t>.  </a:t>
            </a:r>
            <a:r>
              <a:rPr lang="en-US" sz="2400" dirty="0">
                <a:solidFill>
                  <a:srgbClr val="CC3300"/>
                </a:solidFill>
              </a:rPr>
              <a:t>Thus the DRAM element is </a:t>
            </a:r>
            <a:r>
              <a:rPr lang="en-US" sz="2400" dirty="0" smtClean="0">
                <a:solidFill>
                  <a:srgbClr val="CC3300"/>
                </a:solidFill>
              </a:rPr>
              <a:t>“dynamic” </a:t>
            </a:r>
            <a:r>
              <a:rPr lang="en-US" sz="2400" dirty="0">
                <a:solidFill>
                  <a:srgbClr val="CC3300"/>
                </a:solidFill>
              </a:rPr>
              <a:t>– its memory lifetime is limited and it must have its memory </a:t>
            </a:r>
            <a:r>
              <a:rPr lang="en-US" sz="2400" u="sng" dirty="0">
                <a:solidFill>
                  <a:srgbClr val="CC3300"/>
                </a:solidFill>
              </a:rPr>
              <a:t>refreshed periodically</a:t>
            </a:r>
            <a:r>
              <a:rPr lang="en-US" sz="2400" dirty="0">
                <a:solidFill>
                  <a:srgbClr val="CC3300"/>
                </a:solidFill>
              </a:rPr>
              <a:t>.  </a:t>
            </a:r>
          </a:p>
          <a:p>
            <a:r>
              <a:rPr lang="en-US" sz="2400" dirty="0">
                <a:solidFill>
                  <a:srgbClr val="009900"/>
                </a:solidFill>
              </a:rPr>
              <a:t>On the next several slides, we explore the way DRAM is constructed and the odd way that it must be treated to be sure that it retains its memory.  </a:t>
            </a:r>
          </a:p>
        </p:txBody>
      </p:sp>
      <p:pic>
        <p:nvPicPr>
          <p:cNvPr id="2"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08546" name="Rectangle 2"/>
          <p:cNvSpPr>
            <a:spLocks noGrp="1" noChangeArrowheads="1"/>
          </p:cNvSpPr>
          <p:nvPr>
            <p:ph type="title"/>
          </p:nvPr>
        </p:nvSpPr>
        <p:spPr>
          <a:xfrm>
            <a:off x="1295400" y="1371600"/>
            <a:ext cx="6629400" cy="609600"/>
          </a:xfrm>
          <a:ln/>
        </p:spPr>
        <p:txBody>
          <a:bodyPr/>
          <a:lstStyle/>
          <a:p>
            <a:r>
              <a:rPr lang="en-US" sz="3200" dirty="0"/>
              <a:t>DRAM Memory Cell Construction</a:t>
            </a:r>
          </a:p>
        </p:txBody>
      </p:sp>
      <p:sp>
        <p:nvSpPr>
          <p:cNvPr id="108547" name="Rectangle 3"/>
          <p:cNvSpPr>
            <a:spLocks noGrp="1" noChangeArrowheads="1"/>
          </p:cNvSpPr>
          <p:nvPr>
            <p:ph type="body" idx="1"/>
          </p:nvPr>
        </p:nvSpPr>
        <p:spPr>
          <a:xfrm>
            <a:off x="685800" y="4876800"/>
            <a:ext cx="7772400" cy="1447800"/>
          </a:xfrm>
        </p:spPr>
        <p:txBody>
          <a:bodyPr/>
          <a:lstStyle/>
          <a:p>
            <a:r>
              <a:rPr lang="en-US" dirty="0">
                <a:solidFill>
                  <a:srgbClr val="008000"/>
                </a:solidFill>
              </a:rPr>
              <a:t>The DRAM cell is quite simple, consisting of a single CMOS transistor and a capacitor, which can store electronic charge.  </a:t>
            </a:r>
          </a:p>
          <a:p>
            <a:r>
              <a:rPr lang="en-US" dirty="0">
                <a:solidFill>
                  <a:schemeClr val="accent2"/>
                </a:solidFill>
              </a:rPr>
              <a:t>The capacitor is grounded on one end.  Wires connect two terminals of the transistor to lines that can apply voltage.  </a:t>
            </a:r>
          </a:p>
        </p:txBody>
      </p:sp>
      <p:grpSp>
        <p:nvGrpSpPr>
          <p:cNvPr id="108573" name="Group 29"/>
          <p:cNvGrpSpPr>
            <a:grpSpLocks/>
          </p:cNvGrpSpPr>
          <p:nvPr/>
        </p:nvGrpSpPr>
        <p:grpSpPr bwMode="auto">
          <a:xfrm>
            <a:off x="2590800" y="2093913"/>
            <a:ext cx="4191000" cy="2554287"/>
            <a:chOff x="2496" y="1319"/>
            <a:chExt cx="2640" cy="1609"/>
          </a:xfrm>
        </p:grpSpPr>
        <p:grpSp>
          <p:nvGrpSpPr>
            <p:cNvPr id="108567" name="Group 23"/>
            <p:cNvGrpSpPr>
              <a:grpSpLocks/>
            </p:cNvGrpSpPr>
            <p:nvPr/>
          </p:nvGrpSpPr>
          <p:grpSpPr bwMode="auto">
            <a:xfrm>
              <a:off x="3320" y="1536"/>
              <a:ext cx="616" cy="1392"/>
              <a:chOff x="3320" y="1536"/>
              <a:chExt cx="616" cy="1392"/>
            </a:xfrm>
          </p:grpSpPr>
          <p:sp>
            <p:nvSpPr>
              <p:cNvPr id="108553" name="Line 9"/>
              <p:cNvSpPr>
                <a:spLocks noChangeShapeType="1"/>
              </p:cNvSpPr>
              <p:nvPr/>
            </p:nvSpPr>
            <p:spPr bwMode="auto">
              <a:xfrm flipV="1">
                <a:off x="3792" y="2544"/>
                <a:ext cx="0" cy="240"/>
              </a:xfrm>
              <a:prstGeom prst="line">
                <a:avLst/>
              </a:prstGeom>
              <a:noFill/>
              <a:ln w="28575">
                <a:solidFill>
                  <a:srgbClr val="CC3300"/>
                </a:solidFill>
                <a:round/>
                <a:headEnd/>
                <a:tailEnd/>
              </a:ln>
              <a:effectLst/>
            </p:spPr>
            <p:txBody>
              <a:bodyPr wrap="none" anchor="ctr"/>
              <a:lstStyle/>
              <a:p>
                <a:endParaRPr lang="en-US" dirty="0"/>
              </a:p>
            </p:txBody>
          </p:sp>
          <p:grpSp>
            <p:nvGrpSpPr>
              <p:cNvPr id="108552" name="Group 8"/>
              <p:cNvGrpSpPr>
                <a:grpSpLocks/>
              </p:cNvGrpSpPr>
              <p:nvPr/>
            </p:nvGrpSpPr>
            <p:grpSpPr bwMode="auto">
              <a:xfrm>
                <a:off x="3648" y="2784"/>
                <a:ext cx="288" cy="144"/>
                <a:chOff x="3648" y="2448"/>
                <a:chExt cx="288" cy="144"/>
              </a:xfrm>
            </p:grpSpPr>
            <p:sp>
              <p:nvSpPr>
                <p:cNvPr id="108548" name="Line 4"/>
                <p:cNvSpPr>
                  <a:spLocks noChangeShapeType="1"/>
                </p:cNvSpPr>
                <p:nvPr/>
              </p:nvSpPr>
              <p:spPr bwMode="auto">
                <a:xfrm>
                  <a:off x="3648" y="2448"/>
                  <a:ext cx="288" cy="0"/>
                </a:xfrm>
                <a:prstGeom prst="line">
                  <a:avLst/>
                </a:prstGeom>
                <a:noFill/>
                <a:ln w="28575">
                  <a:solidFill>
                    <a:schemeClr val="accent2"/>
                  </a:solidFill>
                  <a:round/>
                  <a:headEnd/>
                  <a:tailEnd/>
                </a:ln>
                <a:effectLst/>
              </p:spPr>
              <p:txBody>
                <a:bodyPr wrap="none" anchor="ctr"/>
                <a:lstStyle/>
                <a:p>
                  <a:endParaRPr lang="en-US" dirty="0"/>
                </a:p>
              </p:txBody>
            </p:sp>
            <p:sp>
              <p:nvSpPr>
                <p:cNvPr id="108549" name="Line 5"/>
                <p:cNvSpPr>
                  <a:spLocks noChangeShapeType="1"/>
                </p:cNvSpPr>
                <p:nvPr/>
              </p:nvSpPr>
              <p:spPr bwMode="auto">
                <a:xfrm>
                  <a:off x="3696" y="2496"/>
                  <a:ext cx="192" cy="0"/>
                </a:xfrm>
                <a:prstGeom prst="line">
                  <a:avLst/>
                </a:prstGeom>
                <a:noFill/>
                <a:ln w="28575">
                  <a:solidFill>
                    <a:schemeClr val="accent2"/>
                  </a:solidFill>
                  <a:round/>
                  <a:headEnd/>
                  <a:tailEnd/>
                </a:ln>
                <a:effectLst/>
              </p:spPr>
              <p:txBody>
                <a:bodyPr wrap="none" anchor="ctr"/>
                <a:lstStyle/>
                <a:p>
                  <a:endParaRPr lang="en-US" dirty="0"/>
                </a:p>
              </p:txBody>
            </p:sp>
            <p:sp>
              <p:nvSpPr>
                <p:cNvPr id="108550" name="Line 6"/>
                <p:cNvSpPr>
                  <a:spLocks noChangeShapeType="1"/>
                </p:cNvSpPr>
                <p:nvPr/>
              </p:nvSpPr>
              <p:spPr bwMode="auto">
                <a:xfrm>
                  <a:off x="3744" y="2544"/>
                  <a:ext cx="96" cy="0"/>
                </a:xfrm>
                <a:prstGeom prst="line">
                  <a:avLst/>
                </a:prstGeom>
                <a:noFill/>
                <a:ln w="28575">
                  <a:solidFill>
                    <a:schemeClr val="accent2"/>
                  </a:solidFill>
                  <a:round/>
                  <a:headEnd/>
                  <a:tailEnd/>
                </a:ln>
                <a:effectLst/>
              </p:spPr>
              <p:txBody>
                <a:bodyPr wrap="none" anchor="ctr"/>
                <a:lstStyle/>
                <a:p>
                  <a:endParaRPr lang="en-US" dirty="0"/>
                </a:p>
              </p:txBody>
            </p:sp>
            <p:sp>
              <p:nvSpPr>
                <p:cNvPr id="108551" name="Line 7"/>
                <p:cNvSpPr>
                  <a:spLocks noChangeShapeType="1"/>
                </p:cNvSpPr>
                <p:nvPr/>
              </p:nvSpPr>
              <p:spPr bwMode="auto">
                <a:xfrm>
                  <a:off x="3774" y="2592"/>
                  <a:ext cx="48" cy="0"/>
                </a:xfrm>
                <a:prstGeom prst="line">
                  <a:avLst/>
                </a:prstGeom>
                <a:noFill/>
                <a:ln w="28575">
                  <a:solidFill>
                    <a:schemeClr val="accent2"/>
                  </a:solidFill>
                  <a:round/>
                  <a:headEnd/>
                  <a:tailEnd/>
                </a:ln>
                <a:effectLst/>
              </p:spPr>
              <p:txBody>
                <a:bodyPr wrap="none" anchor="ctr"/>
                <a:lstStyle/>
                <a:p>
                  <a:endParaRPr lang="en-US" dirty="0"/>
                </a:p>
              </p:txBody>
            </p:sp>
          </p:grpSp>
          <p:sp>
            <p:nvSpPr>
              <p:cNvPr id="108554" name="Line 10"/>
              <p:cNvSpPr>
                <a:spLocks noChangeShapeType="1"/>
              </p:cNvSpPr>
              <p:nvPr/>
            </p:nvSpPr>
            <p:spPr bwMode="auto">
              <a:xfrm>
                <a:off x="3648" y="2448"/>
                <a:ext cx="288" cy="0"/>
              </a:xfrm>
              <a:prstGeom prst="line">
                <a:avLst/>
              </a:prstGeom>
              <a:noFill/>
              <a:ln w="28575">
                <a:solidFill>
                  <a:srgbClr val="CC3300"/>
                </a:solidFill>
                <a:round/>
                <a:headEnd/>
                <a:tailEnd/>
              </a:ln>
              <a:effectLst/>
            </p:spPr>
            <p:txBody>
              <a:bodyPr wrap="none" anchor="ctr"/>
              <a:lstStyle/>
              <a:p>
                <a:endParaRPr lang="en-US" dirty="0"/>
              </a:p>
            </p:txBody>
          </p:sp>
          <p:sp>
            <p:nvSpPr>
              <p:cNvPr id="108555" name="Line 11"/>
              <p:cNvSpPr>
                <a:spLocks noChangeShapeType="1"/>
              </p:cNvSpPr>
              <p:nvPr/>
            </p:nvSpPr>
            <p:spPr bwMode="auto">
              <a:xfrm>
                <a:off x="3648" y="2544"/>
                <a:ext cx="288" cy="0"/>
              </a:xfrm>
              <a:prstGeom prst="line">
                <a:avLst/>
              </a:prstGeom>
              <a:noFill/>
              <a:ln w="28575">
                <a:solidFill>
                  <a:srgbClr val="CC3300"/>
                </a:solidFill>
                <a:round/>
                <a:headEnd/>
                <a:tailEnd/>
              </a:ln>
              <a:effectLst/>
            </p:spPr>
            <p:txBody>
              <a:bodyPr wrap="none" anchor="ctr"/>
              <a:lstStyle/>
              <a:p>
                <a:endParaRPr lang="en-US" dirty="0"/>
              </a:p>
            </p:txBody>
          </p:sp>
          <p:sp>
            <p:nvSpPr>
              <p:cNvPr id="108556" name="Line 12"/>
              <p:cNvSpPr>
                <a:spLocks noChangeShapeType="1"/>
              </p:cNvSpPr>
              <p:nvPr/>
            </p:nvSpPr>
            <p:spPr bwMode="auto">
              <a:xfrm flipV="1">
                <a:off x="3792" y="2208"/>
                <a:ext cx="0" cy="240"/>
              </a:xfrm>
              <a:prstGeom prst="line">
                <a:avLst/>
              </a:prstGeom>
              <a:noFill/>
              <a:ln w="28575">
                <a:solidFill>
                  <a:srgbClr val="CC3300"/>
                </a:solidFill>
                <a:round/>
                <a:headEnd/>
                <a:tailEnd/>
              </a:ln>
              <a:effectLst/>
            </p:spPr>
            <p:txBody>
              <a:bodyPr wrap="none" anchor="ctr"/>
              <a:lstStyle/>
              <a:p>
                <a:endParaRPr lang="en-US" dirty="0"/>
              </a:p>
            </p:txBody>
          </p:sp>
          <p:sp>
            <p:nvSpPr>
              <p:cNvPr id="108557" name="Line 13"/>
              <p:cNvSpPr>
                <a:spLocks noChangeShapeType="1"/>
              </p:cNvSpPr>
              <p:nvPr/>
            </p:nvSpPr>
            <p:spPr bwMode="auto">
              <a:xfrm>
                <a:off x="3704" y="1872"/>
                <a:ext cx="96" cy="0"/>
              </a:xfrm>
              <a:prstGeom prst="line">
                <a:avLst/>
              </a:prstGeom>
              <a:noFill/>
              <a:ln w="28575">
                <a:solidFill>
                  <a:srgbClr val="009900"/>
                </a:solidFill>
                <a:round/>
                <a:headEnd/>
                <a:tailEnd/>
              </a:ln>
              <a:effectLst/>
            </p:spPr>
            <p:txBody>
              <a:bodyPr wrap="none" anchor="ctr"/>
              <a:lstStyle/>
              <a:p>
                <a:endParaRPr lang="en-US" dirty="0"/>
              </a:p>
            </p:txBody>
          </p:sp>
          <p:sp>
            <p:nvSpPr>
              <p:cNvPr id="108558" name="Line 14"/>
              <p:cNvSpPr>
                <a:spLocks noChangeShapeType="1"/>
              </p:cNvSpPr>
              <p:nvPr/>
            </p:nvSpPr>
            <p:spPr bwMode="auto">
              <a:xfrm>
                <a:off x="3704" y="2064"/>
                <a:ext cx="96" cy="0"/>
              </a:xfrm>
              <a:prstGeom prst="line">
                <a:avLst/>
              </a:prstGeom>
              <a:noFill/>
              <a:ln w="28575">
                <a:solidFill>
                  <a:srgbClr val="009900"/>
                </a:solidFill>
                <a:round/>
                <a:headEnd/>
                <a:tailEnd/>
              </a:ln>
              <a:effectLst/>
            </p:spPr>
            <p:txBody>
              <a:bodyPr wrap="none" anchor="ctr"/>
              <a:lstStyle/>
              <a:p>
                <a:endParaRPr lang="en-US" dirty="0"/>
              </a:p>
            </p:txBody>
          </p:sp>
          <p:sp>
            <p:nvSpPr>
              <p:cNvPr id="108559" name="Line 15"/>
              <p:cNvSpPr>
                <a:spLocks noChangeShapeType="1"/>
              </p:cNvSpPr>
              <p:nvPr/>
            </p:nvSpPr>
            <p:spPr bwMode="auto">
              <a:xfrm>
                <a:off x="3704" y="1824"/>
                <a:ext cx="0" cy="288"/>
              </a:xfrm>
              <a:prstGeom prst="line">
                <a:avLst/>
              </a:prstGeom>
              <a:noFill/>
              <a:ln w="28575">
                <a:solidFill>
                  <a:srgbClr val="009900"/>
                </a:solidFill>
                <a:round/>
                <a:headEnd/>
                <a:tailEnd/>
              </a:ln>
              <a:effectLst/>
            </p:spPr>
            <p:txBody>
              <a:bodyPr wrap="none" anchor="ctr"/>
              <a:lstStyle/>
              <a:p>
                <a:endParaRPr lang="en-US" dirty="0"/>
              </a:p>
            </p:txBody>
          </p:sp>
          <p:sp>
            <p:nvSpPr>
              <p:cNvPr id="108560" name="Line 16"/>
              <p:cNvSpPr>
                <a:spLocks noChangeShapeType="1"/>
              </p:cNvSpPr>
              <p:nvPr/>
            </p:nvSpPr>
            <p:spPr bwMode="auto">
              <a:xfrm>
                <a:off x="3792" y="1536"/>
                <a:ext cx="0" cy="336"/>
              </a:xfrm>
              <a:prstGeom prst="line">
                <a:avLst/>
              </a:prstGeom>
              <a:noFill/>
              <a:ln w="28575">
                <a:solidFill>
                  <a:srgbClr val="009900"/>
                </a:solidFill>
                <a:round/>
                <a:headEnd/>
                <a:tailEnd/>
              </a:ln>
              <a:effectLst/>
            </p:spPr>
            <p:txBody>
              <a:bodyPr wrap="none" anchor="ctr"/>
              <a:lstStyle/>
              <a:p>
                <a:endParaRPr lang="en-US" dirty="0"/>
              </a:p>
            </p:txBody>
          </p:sp>
          <p:sp>
            <p:nvSpPr>
              <p:cNvPr id="108561" name="Line 17"/>
              <p:cNvSpPr>
                <a:spLocks noChangeShapeType="1"/>
              </p:cNvSpPr>
              <p:nvPr/>
            </p:nvSpPr>
            <p:spPr bwMode="auto">
              <a:xfrm>
                <a:off x="3792" y="2064"/>
                <a:ext cx="0" cy="144"/>
              </a:xfrm>
              <a:prstGeom prst="line">
                <a:avLst/>
              </a:prstGeom>
              <a:noFill/>
              <a:ln w="28575">
                <a:solidFill>
                  <a:srgbClr val="009900"/>
                </a:solidFill>
                <a:round/>
                <a:headEnd/>
                <a:tailEnd/>
              </a:ln>
              <a:effectLst/>
            </p:spPr>
            <p:txBody>
              <a:bodyPr wrap="none" anchor="ctr"/>
              <a:lstStyle/>
              <a:p>
                <a:endParaRPr lang="en-US" dirty="0"/>
              </a:p>
            </p:txBody>
          </p:sp>
          <p:sp>
            <p:nvSpPr>
              <p:cNvPr id="108562" name="Line 18"/>
              <p:cNvSpPr>
                <a:spLocks noChangeShapeType="1"/>
              </p:cNvSpPr>
              <p:nvPr/>
            </p:nvSpPr>
            <p:spPr bwMode="auto">
              <a:xfrm>
                <a:off x="3656" y="1872"/>
                <a:ext cx="0" cy="192"/>
              </a:xfrm>
              <a:prstGeom prst="line">
                <a:avLst/>
              </a:prstGeom>
              <a:noFill/>
              <a:ln w="28575">
                <a:solidFill>
                  <a:srgbClr val="009900"/>
                </a:solidFill>
                <a:round/>
                <a:headEnd/>
                <a:tailEnd/>
              </a:ln>
              <a:effectLst/>
            </p:spPr>
            <p:txBody>
              <a:bodyPr wrap="none" anchor="ctr"/>
              <a:lstStyle/>
              <a:p>
                <a:endParaRPr lang="en-US" dirty="0"/>
              </a:p>
            </p:txBody>
          </p:sp>
          <p:sp>
            <p:nvSpPr>
              <p:cNvPr id="108563" name="Line 19"/>
              <p:cNvSpPr>
                <a:spLocks noChangeShapeType="1"/>
              </p:cNvSpPr>
              <p:nvPr/>
            </p:nvSpPr>
            <p:spPr bwMode="auto">
              <a:xfrm>
                <a:off x="3320" y="1968"/>
                <a:ext cx="336" cy="0"/>
              </a:xfrm>
              <a:prstGeom prst="line">
                <a:avLst/>
              </a:prstGeom>
              <a:noFill/>
              <a:ln w="28575">
                <a:solidFill>
                  <a:srgbClr val="009900"/>
                </a:solidFill>
                <a:round/>
                <a:headEnd/>
                <a:tailEnd/>
              </a:ln>
              <a:effectLst/>
            </p:spPr>
            <p:txBody>
              <a:bodyPr wrap="none" anchor="ctr"/>
              <a:lstStyle/>
              <a:p>
                <a:endParaRPr lang="en-US" dirty="0"/>
              </a:p>
            </p:txBody>
          </p:sp>
        </p:grpSp>
        <p:sp>
          <p:nvSpPr>
            <p:cNvPr id="108564" name="Line 20"/>
            <p:cNvSpPr>
              <a:spLocks noChangeShapeType="1"/>
            </p:cNvSpPr>
            <p:nvPr/>
          </p:nvSpPr>
          <p:spPr bwMode="auto">
            <a:xfrm>
              <a:off x="2496" y="1536"/>
              <a:ext cx="2640" cy="0"/>
            </a:xfrm>
            <a:prstGeom prst="line">
              <a:avLst/>
            </a:prstGeom>
            <a:noFill/>
            <a:ln w="19050">
              <a:solidFill>
                <a:schemeClr val="tx1"/>
              </a:solidFill>
              <a:round/>
              <a:headEnd/>
              <a:tailEnd/>
            </a:ln>
            <a:effectLst/>
          </p:spPr>
          <p:txBody>
            <a:bodyPr wrap="none" anchor="ctr"/>
            <a:lstStyle/>
            <a:p>
              <a:endParaRPr lang="en-US" dirty="0"/>
            </a:p>
          </p:txBody>
        </p:sp>
        <p:sp>
          <p:nvSpPr>
            <p:cNvPr id="108565" name="Line 21"/>
            <p:cNvSpPr>
              <a:spLocks noChangeShapeType="1"/>
            </p:cNvSpPr>
            <p:nvPr/>
          </p:nvSpPr>
          <p:spPr bwMode="auto">
            <a:xfrm>
              <a:off x="3318" y="1344"/>
              <a:ext cx="0" cy="1584"/>
            </a:xfrm>
            <a:prstGeom prst="line">
              <a:avLst/>
            </a:prstGeom>
            <a:noFill/>
            <a:ln w="19050">
              <a:solidFill>
                <a:srgbClr val="996633"/>
              </a:solidFill>
              <a:round/>
              <a:headEnd/>
              <a:tailEnd/>
            </a:ln>
            <a:effectLst/>
          </p:spPr>
          <p:txBody>
            <a:bodyPr wrap="none" anchor="ctr"/>
            <a:lstStyle/>
            <a:p>
              <a:endParaRPr lang="en-US" dirty="0"/>
            </a:p>
          </p:txBody>
        </p:sp>
        <p:sp>
          <p:nvSpPr>
            <p:cNvPr id="108568" name="Text Box 24"/>
            <p:cNvSpPr txBox="1">
              <a:spLocks noChangeArrowheads="1"/>
            </p:cNvSpPr>
            <p:nvPr/>
          </p:nvSpPr>
          <p:spPr bwMode="auto">
            <a:xfrm>
              <a:off x="3684" y="1319"/>
              <a:ext cx="413" cy="173"/>
            </a:xfrm>
            <a:prstGeom prst="rect">
              <a:avLst/>
            </a:prstGeom>
            <a:noFill/>
            <a:ln w="9525" algn="ctr">
              <a:noFill/>
              <a:miter lim="800000"/>
              <a:headEnd/>
              <a:tailEnd/>
            </a:ln>
            <a:effectLst/>
          </p:spPr>
          <p:txBody>
            <a:bodyPr wrap="none">
              <a:spAutoFit/>
            </a:bodyPr>
            <a:lstStyle/>
            <a:p>
              <a:r>
                <a:rPr lang="en-US" sz="1200" b="1" dirty="0"/>
                <a:t>Bit line</a:t>
              </a:r>
            </a:p>
          </p:txBody>
        </p:sp>
        <p:sp>
          <p:nvSpPr>
            <p:cNvPr id="108569" name="Text Box 25"/>
            <p:cNvSpPr txBox="1">
              <a:spLocks noChangeArrowheads="1"/>
            </p:cNvSpPr>
            <p:nvPr/>
          </p:nvSpPr>
          <p:spPr bwMode="auto">
            <a:xfrm>
              <a:off x="2976" y="2256"/>
              <a:ext cx="356" cy="288"/>
            </a:xfrm>
            <a:prstGeom prst="rect">
              <a:avLst/>
            </a:prstGeom>
            <a:noFill/>
            <a:ln w="9525" algn="ctr">
              <a:noFill/>
              <a:miter lim="800000"/>
              <a:headEnd/>
              <a:tailEnd/>
            </a:ln>
            <a:effectLst/>
          </p:spPr>
          <p:txBody>
            <a:bodyPr wrap="none">
              <a:spAutoFit/>
            </a:bodyPr>
            <a:lstStyle/>
            <a:p>
              <a:r>
                <a:rPr lang="en-US" sz="1200" b="1" dirty="0">
                  <a:solidFill>
                    <a:srgbClr val="996633"/>
                  </a:solidFill>
                </a:rPr>
                <a:t>Word</a:t>
              </a:r>
            </a:p>
            <a:p>
              <a:r>
                <a:rPr lang="en-US" sz="1200" b="1" dirty="0">
                  <a:solidFill>
                    <a:srgbClr val="996633"/>
                  </a:solidFill>
                </a:rPr>
                <a:t>line</a:t>
              </a:r>
            </a:p>
          </p:txBody>
        </p:sp>
        <p:sp>
          <p:nvSpPr>
            <p:cNvPr id="108570" name="Text Box 26"/>
            <p:cNvSpPr txBox="1">
              <a:spLocks noChangeArrowheads="1"/>
            </p:cNvSpPr>
            <p:nvPr/>
          </p:nvSpPr>
          <p:spPr bwMode="auto">
            <a:xfrm>
              <a:off x="3790" y="1824"/>
              <a:ext cx="516" cy="288"/>
            </a:xfrm>
            <a:prstGeom prst="rect">
              <a:avLst/>
            </a:prstGeom>
            <a:noFill/>
            <a:ln w="9525" algn="ctr">
              <a:noFill/>
              <a:miter lim="800000"/>
              <a:headEnd/>
              <a:tailEnd/>
            </a:ln>
            <a:effectLst/>
          </p:spPr>
          <p:txBody>
            <a:bodyPr wrap="none">
              <a:spAutoFit/>
            </a:bodyPr>
            <a:lstStyle/>
            <a:p>
              <a:r>
                <a:rPr lang="en-US" sz="1200" b="1" dirty="0">
                  <a:solidFill>
                    <a:srgbClr val="009900"/>
                  </a:solidFill>
                </a:rPr>
                <a:t>CMOS </a:t>
              </a:r>
            </a:p>
            <a:p>
              <a:r>
                <a:rPr lang="en-US" sz="1200" b="1" dirty="0">
                  <a:solidFill>
                    <a:srgbClr val="009900"/>
                  </a:solidFill>
                </a:rPr>
                <a:t>transistor</a:t>
              </a:r>
            </a:p>
          </p:txBody>
        </p:sp>
        <p:sp>
          <p:nvSpPr>
            <p:cNvPr id="108571" name="Text Box 27"/>
            <p:cNvSpPr txBox="1">
              <a:spLocks noChangeArrowheads="1"/>
            </p:cNvSpPr>
            <p:nvPr/>
          </p:nvSpPr>
          <p:spPr bwMode="auto">
            <a:xfrm>
              <a:off x="3937" y="2419"/>
              <a:ext cx="527" cy="173"/>
            </a:xfrm>
            <a:prstGeom prst="rect">
              <a:avLst/>
            </a:prstGeom>
            <a:noFill/>
            <a:ln w="9525" algn="ctr">
              <a:noFill/>
              <a:miter lim="800000"/>
              <a:headEnd/>
              <a:tailEnd/>
            </a:ln>
            <a:effectLst/>
          </p:spPr>
          <p:txBody>
            <a:bodyPr wrap="none">
              <a:spAutoFit/>
            </a:bodyPr>
            <a:lstStyle/>
            <a:p>
              <a:r>
                <a:rPr lang="en-US" sz="1200" b="1" dirty="0">
                  <a:solidFill>
                    <a:srgbClr val="CC3300"/>
                  </a:solidFill>
                </a:rPr>
                <a:t>Capacitor</a:t>
              </a:r>
            </a:p>
          </p:txBody>
        </p:sp>
        <p:sp>
          <p:nvSpPr>
            <p:cNvPr id="108572" name="Text Box 28"/>
            <p:cNvSpPr txBox="1">
              <a:spLocks noChangeArrowheads="1"/>
            </p:cNvSpPr>
            <p:nvPr/>
          </p:nvSpPr>
          <p:spPr bwMode="auto">
            <a:xfrm>
              <a:off x="3981" y="2755"/>
              <a:ext cx="441" cy="173"/>
            </a:xfrm>
            <a:prstGeom prst="rect">
              <a:avLst/>
            </a:prstGeom>
            <a:noFill/>
            <a:ln w="9525" algn="ctr">
              <a:noFill/>
              <a:miter lim="800000"/>
              <a:headEnd/>
              <a:tailEnd/>
            </a:ln>
            <a:effectLst/>
          </p:spPr>
          <p:txBody>
            <a:bodyPr wrap="none">
              <a:spAutoFit/>
            </a:bodyPr>
            <a:lstStyle/>
            <a:p>
              <a:r>
                <a:rPr lang="en-US" sz="1200" b="1" dirty="0">
                  <a:solidFill>
                    <a:schemeClr val="accent2"/>
                  </a:solidFill>
                </a:rPr>
                <a:t>Ground</a:t>
              </a:r>
            </a:p>
          </p:txBody>
        </p:sp>
      </p:grpSp>
      <p:pic>
        <p:nvPicPr>
          <p:cNvPr id="2"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09570" name="Rectangle 2"/>
          <p:cNvSpPr>
            <a:spLocks noGrp="1" noChangeArrowheads="1"/>
          </p:cNvSpPr>
          <p:nvPr>
            <p:ph type="title"/>
          </p:nvPr>
        </p:nvSpPr>
        <p:spPr>
          <a:xfrm>
            <a:off x="1905000" y="1295400"/>
            <a:ext cx="5410200" cy="533400"/>
          </a:xfrm>
          <a:ln/>
        </p:spPr>
        <p:txBody>
          <a:bodyPr/>
          <a:lstStyle/>
          <a:p>
            <a:r>
              <a:rPr lang="en-US" sz="3200" dirty="0"/>
              <a:t>DRAM Cell Operation</a:t>
            </a:r>
          </a:p>
        </p:txBody>
      </p:sp>
      <p:sp>
        <p:nvSpPr>
          <p:cNvPr id="109648" name="Text Box 80"/>
          <p:cNvSpPr txBox="1">
            <a:spLocks noChangeArrowheads="1"/>
          </p:cNvSpPr>
          <p:nvPr/>
        </p:nvSpPr>
        <p:spPr bwMode="auto">
          <a:xfrm>
            <a:off x="685800" y="4724400"/>
            <a:ext cx="3733800" cy="1581150"/>
          </a:xfrm>
          <a:prstGeom prst="rect">
            <a:avLst/>
          </a:prstGeom>
          <a:noFill/>
          <a:ln w="9525" algn="ctr">
            <a:noFill/>
            <a:miter lim="800000"/>
            <a:headEnd/>
            <a:tailEnd/>
          </a:ln>
          <a:effectLst/>
        </p:spPr>
        <p:txBody>
          <a:bodyPr>
            <a:spAutoFit/>
          </a:bodyPr>
          <a:lstStyle/>
          <a:p>
            <a:pPr algn="l"/>
            <a:r>
              <a:rPr lang="en-US" sz="1400" b="1" dirty="0"/>
              <a:t>To “</a:t>
            </a:r>
            <a:r>
              <a:rPr lang="en-US" sz="1400" b="1" dirty="0">
                <a:solidFill>
                  <a:srgbClr val="CC3300"/>
                </a:solidFill>
              </a:rPr>
              <a:t>write logic 1 data</a:t>
            </a:r>
            <a:r>
              <a:rPr lang="en-US" sz="1400" b="1" dirty="0"/>
              <a:t>” to a DRAM cell, a voltage is applied to the word line, which turns the transistor on (it is like an “electronic switch”).  </a:t>
            </a:r>
            <a:r>
              <a:rPr lang="en-US" sz="1400" b="1" dirty="0">
                <a:solidFill>
                  <a:schemeClr val="accent2"/>
                </a:solidFill>
              </a:rPr>
              <a:t>If a voltage V is applied to the bit line, current flows into the capacitor and charges it, creating a “logic 1.”  </a:t>
            </a:r>
          </a:p>
          <a:p>
            <a:pPr algn="l"/>
            <a:endParaRPr lang="en-US" sz="1400" b="1" dirty="0">
              <a:solidFill>
                <a:schemeClr val="accent2"/>
              </a:solidFill>
            </a:endParaRPr>
          </a:p>
        </p:txBody>
      </p:sp>
      <p:grpSp>
        <p:nvGrpSpPr>
          <p:cNvPr id="109662" name="Group 94"/>
          <p:cNvGrpSpPr>
            <a:grpSpLocks/>
          </p:cNvGrpSpPr>
          <p:nvPr/>
        </p:nvGrpSpPr>
        <p:grpSpPr bwMode="auto">
          <a:xfrm>
            <a:off x="685800" y="1981200"/>
            <a:ext cx="7554913" cy="2554288"/>
            <a:chOff x="432" y="1248"/>
            <a:chExt cx="4759" cy="1609"/>
          </a:xfrm>
        </p:grpSpPr>
        <p:grpSp>
          <p:nvGrpSpPr>
            <p:cNvPr id="109598" name="Group 30"/>
            <p:cNvGrpSpPr>
              <a:grpSpLocks/>
            </p:cNvGrpSpPr>
            <p:nvPr/>
          </p:nvGrpSpPr>
          <p:grpSpPr bwMode="auto">
            <a:xfrm>
              <a:off x="3560" y="1465"/>
              <a:ext cx="616" cy="1392"/>
              <a:chOff x="3320" y="1536"/>
              <a:chExt cx="616" cy="1392"/>
            </a:xfrm>
          </p:grpSpPr>
          <p:sp>
            <p:nvSpPr>
              <p:cNvPr id="109599" name="Line 31"/>
              <p:cNvSpPr>
                <a:spLocks noChangeShapeType="1"/>
              </p:cNvSpPr>
              <p:nvPr/>
            </p:nvSpPr>
            <p:spPr bwMode="auto">
              <a:xfrm flipV="1">
                <a:off x="3792" y="2544"/>
                <a:ext cx="0" cy="240"/>
              </a:xfrm>
              <a:prstGeom prst="line">
                <a:avLst/>
              </a:prstGeom>
              <a:noFill/>
              <a:ln w="28575">
                <a:solidFill>
                  <a:srgbClr val="CC3300"/>
                </a:solidFill>
                <a:round/>
                <a:headEnd/>
                <a:tailEnd/>
              </a:ln>
              <a:effectLst/>
            </p:spPr>
            <p:txBody>
              <a:bodyPr wrap="none" anchor="ctr"/>
              <a:lstStyle/>
              <a:p>
                <a:endParaRPr lang="en-US" dirty="0"/>
              </a:p>
            </p:txBody>
          </p:sp>
          <p:grpSp>
            <p:nvGrpSpPr>
              <p:cNvPr id="109600" name="Group 32"/>
              <p:cNvGrpSpPr>
                <a:grpSpLocks/>
              </p:cNvGrpSpPr>
              <p:nvPr/>
            </p:nvGrpSpPr>
            <p:grpSpPr bwMode="auto">
              <a:xfrm>
                <a:off x="3648" y="2784"/>
                <a:ext cx="288" cy="144"/>
                <a:chOff x="3648" y="2448"/>
                <a:chExt cx="288" cy="144"/>
              </a:xfrm>
            </p:grpSpPr>
            <p:sp>
              <p:nvSpPr>
                <p:cNvPr id="109601" name="Line 33"/>
                <p:cNvSpPr>
                  <a:spLocks noChangeShapeType="1"/>
                </p:cNvSpPr>
                <p:nvPr/>
              </p:nvSpPr>
              <p:spPr bwMode="auto">
                <a:xfrm>
                  <a:off x="3648" y="2448"/>
                  <a:ext cx="288" cy="0"/>
                </a:xfrm>
                <a:prstGeom prst="line">
                  <a:avLst/>
                </a:prstGeom>
                <a:noFill/>
                <a:ln w="28575">
                  <a:solidFill>
                    <a:schemeClr val="accent2"/>
                  </a:solidFill>
                  <a:round/>
                  <a:headEnd/>
                  <a:tailEnd/>
                </a:ln>
                <a:effectLst/>
              </p:spPr>
              <p:txBody>
                <a:bodyPr wrap="none" anchor="ctr"/>
                <a:lstStyle/>
                <a:p>
                  <a:endParaRPr lang="en-US" dirty="0"/>
                </a:p>
              </p:txBody>
            </p:sp>
            <p:sp>
              <p:nvSpPr>
                <p:cNvPr id="109602" name="Line 34"/>
                <p:cNvSpPr>
                  <a:spLocks noChangeShapeType="1"/>
                </p:cNvSpPr>
                <p:nvPr/>
              </p:nvSpPr>
              <p:spPr bwMode="auto">
                <a:xfrm>
                  <a:off x="3696" y="2496"/>
                  <a:ext cx="192" cy="0"/>
                </a:xfrm>
                <a:prstGeom prst="line">
                  <a:avLst/>
                </a:prstGeom>
                <a:noFill/>
                <a:ln w="28575">
                  <a:solidFill>
                    <a:schemeClr val="accent2"/>
                  </a:solidFill>
                  <a:round/>
                  <a:headEnd/>
                  <a:tailEnd/>
                </a:ln>
                <a:effectLst/>
              </p:spPr>
              <p:txBody>
                <a:bodyPr wrap="none" anchor="ctr"/>
                <a:lstStyle/>
                <a:p>
                  <a:endParaRPr lang="en-US" dirty="0"/>
                </a:p>
              </p:txBody>
            </p:sp>
            <p:sp>
              <p:nvSpPr>
                <p:cNvPr id="109603" name="Line 35"/>
                <p:cNvSpPr>
                  <a:spLocks noChangeShapeType="1"/>
                </p:cNvSpPr>
                <p:nvPr/>
              </p:nvSpPr>
              <p:spPr bwMode="auto">
                <a:xfrm>
                  <a:off x="3744" y="2544"/>
                  <a:ext cx="96" cy="0"/>
                </a:xfrm>
                <a:prstGeom prst="line">
                  <a:avLst/>
                </a:prstGeom>
                <a:noFill/>
                <a:ln w="28575">
                  <a:solidFill>
                    <a:schemeClr val="accent2"/>
                  </a:solidFill>
                  <a:round/>
                  <a:headEnd/>
                  <a:tailEnd/>
                </a:ln>
                <a:effectLst/>
              </p:spPr>
              <p:txBody>
                <a:bodyPr wrap="none" anchor="ctr"/>
                <a:lstStyle/>
                <a:p>
                  <a:endParaRPr lang="en-US" dirty="0"/>
                </a:p>
              </p:txBody>
            </p:sp>
            <p:sp>
              <p:nvSpPr>
                <p:cNvPr id="109604" name="Line 36"/>
                <p:cNvSpPr>
                  <a:spLocks noChangeShapeType="1"/>
                </p:cNvSpPr>
                <p:nvPr/>
              </p:nvSpPr>
              <p:spPr bwMode="auto">
                <a:xfrm>
                  <a:off x="3774" y="2592"/>
                  <a:ext cx="48" cy="0"/>
                </a:xfrm>
                <a:prstGeom prst="line">
                  <a:avLst/>
                </a:prstGeom>
                <a:noFill/>
                <a:ln w="28575">
                  <a:solidFill>
                    <a:schemeClr val="accent2"/>
                  </a:solidFill>
                  <a:round/>
                  <a:headEnd/>
                  <a:tailEnd/>
                </a:ln>
                <a:effectLst/>
              </p:spPr>
              <p:txBody>
                <a:bodyPr wrap="none" anchor="ctr"/>
                <a:lstStyle/>
                <a:p>
                  <a:endParaRPr lang="en-US" dirty="0"/>
                </a:p>
              </p:txBody>
            </p:sp>
          </p:grpSp>
          <p:sp>
            <p:nvSpPr>
              <p:cNvPr id="109605" name="Line 37"/>
              <p:cNvSpPr>
                <a:spLocks noChangeShapeType="1"/>
              </p:cNvSpPr>
              <p:nvPr/>
            </p:nvSpPr>
            <p:spPr bwMode="auto">
              <a:xfrm>
                <a:off x="3648" y="2448"/>
                <a:ext cx="288" cy="0"/>
              </a:xfrm>
              <a:prstGeom prst="line">
                <a:avLst/>
              </a:prstGeom>
              <a:noFill/>
              <a:ln w="28575">
                <a:solidFill>
                  <a:srgbClr val="CC3300"/>
                </a:solidFill>
                <a:round/>
                <a:headEnd/>
                <a:tailEnd/>
              </a:ln>
              <a:effectLst/>
            </p:spPr>
            <p:txBody>
              <a:bodyPr wrap="none" anchor="ctr"/>
              <a:lstStyle/>
              <a:p>
                <a:endParaRPr lang="en-US" dirty="0"/>
              </a:p>
            </p:txBody>
          </p:sp>
          <p:sp>
            <p:nvSpPr>
              <p:cNvPr id="109606" name="Line 38"/>
              <p:cNvSpPr>
                <a:spLocks noChangeShapeType="1"/>
              </p:cNvSpPr>
              <p:nvPr/>
            </p:nvSpPr>
            <p:spPr bwMode="auto">
              <a:xfrm>
                <a:off x="3648" y="2544"/>
                <a:ext cx="288" cy="0"/>
              </a:xfrm>
              <a:prstGeom prst="line">
                <a:avLst/>
              </a:prstGeom>
              <a:noFill/>
              <a:ln w="28575">
                <a:solidFill>
                  <a:srgbClr val="CC3300"/>
                </a:solidFill>
                <a:round/>
                <a:headEnd/>
                <a:tailEnd/>
              </a:ln>
              <a:effectLst/>
            </p:spPr>
            <p:txBody>
              <a:bodyPr wrap="none" anchor="ctr"/>
              <a:lstStyle/>
              <a:p>
                <a:endParaRPr lang="en-US" dirty="0"/>
              </a:p>
            </p:txBody>
          </p:sp>
          <p:sp>
            <p:nvSpPr>
              <p:cNvPr id="109607" name="Line 39"/>
              <p:cNvSpPr>
                <a:spLocks noChangeShapeType="1"/>
              </p:cNvSpPr>
              <p:nvPr/>
            </p:nvSpPr>
            <p:spPr bwMode="auto">
              <a:xfrm flipV="1">
                <a:off x="3792" y="2208"/>
                <a:ext cx="0" cy="240"/>
              </a:xfrm>
              <a:prstGeom prst="line">
                <a:avLst/>
              </a:prstGeom>
              <a:noFill/>
              <a:ln w="28575">
                <a:solidFill>
                  <a:srgbClr val="CC3300"/>
                </a:solidFill>
                <a:round/>
                <a:headEnd/>
                <a:tailEnd/>
              </a:ln>
              <a:effectLst/>
            </p:spPr>
            <p:txBody>
              <a:bodyPr wrap="none" anchor="ctr"/>
              <a:lstStyle/>
              <a:p>
                <a:endParaRPr lang="en-US" dirty="0"/>
              </a:p>
            </p:txBody>
          </p:sp>
          <p:sp>
            <p:nvSpPr>
              <p:cNvPr id="109608" name="Line 40"/>
              <p:cNvSpPr>
                <a:spLocks noChangeShapeType="1"/>
              </p:cNvSpPr>
              <p:nvPr/>
            </p:nvSpPr>
            <p:spPr bwMode="auto">
              <a:xfrm>
                <a:off x="3704" y="1872"/>
                <a:ext cx="96" cy="0"/>
              </a:xfrm>
              <a:prstGeom prst="line">
                <a:avLst/>
              </a:prstGeom>
              <a:noFill/>
              <a:ln w="28575">
                <a:solidFill>
                  <a:srgbClr val="009900"/>
                </a:solidFill>
                <a:round/>
                <a:headEnd/>
                <a:tailEnd/>
              </a:ln>
              <a:effectLst/>
            </p:spPr>
            <p:txBody>
              <a:bodyPr wrap="none" anchor="ctr"/>
              <a:lstStyle/>
              <a:p>
                <a:endParaRPr lang="en-US" dirty="0"/>
              </a:p>
            </p:txBody>
          </p:sp>
          <p:sp>
            <p:nvSpPr>
              <p:cNvPr id="109609" name="Line 41"/>
              <p:cNvSpPr>
                <a:spLocks noChangeShapeType="1"/>
              </p:cNvSpPr>
              <p:nvPr/>
            </p:nvSpPr>
            <p:spPr bwMode="auto">
              <a:xfrm>
                <a:off x="3704" y="2064"/>
                <a:ext cx="96" cy="0"/>
              </a:xfrm>
              <a:prstGeom prst="line">
                <a:avLst/>
              </a:prstGeom>
              <a:noFill/>
              <a:ln w="28575">
                <a:solidFill>
                  <a:srgbClr val="009900"/>
                </a:solidFill>
                <a:round/>
                <a:headEnd/>
                <a:tailEnd/>
              </a:ln>
              <a:effectLst/>
            </p:spPr>
            <p:txBody>
              <a:bodyPr wrap="none" anchor="ctr"/>
              <a:lstStyle/>
              <a:p>
                <a:endParaRPr lang="en-US" dirty="0"/>
              </a:p>
            </p:txBody>
          </p:sp>
          <p:sp>
            <p:nvSpPr>
              <p:cNvPr id="109610" name="Line 42"/>
              <p:cNvSpPr>
                <a:spLocks noChangeShapeType="1"/>
              </p:cNvSpPr>
              <p:nvPr/>
            </p:nvSpPr>
            <p:spPr bwMode="auto">
              <a:xfrm>
                <a:off x="3704" y="1824"/>
                <a:ext cx="0" cy="288"/>
              </a:xfrm>
              <a:prstGeom prst="line">
                <a:avLst/>
              </a:prstGeom>
              <a:noFill/>
              <a:ln w="28575">
                <a:solidFill>
                  <a:srgbClr val="009900"/>
                </a:solidFill>
                <a:round/>
                <a:headEnd/>
                <a:tailEnd/>
              </a:ln>
              <a:effectLst/>
            </p:spPr>
            <p:txBody>
              <a:bodyPr wrap="none" anchor="ctr"/>
              <a:lstStyle/>
              <a:p>
                <a:endParaRPr lang="en-US" dirty="0"/>
              </a:p>
            </p:txBody>
          </p:sp>
          <p:sp>
            <p:nvSpPr>
              <p:cNvPr id="109611" name="Line 43"/>
              <p:cNvSpPr>
                <a:spLocks noChangeShapeType="1"/>
              </p:cNvSpPr>
              <p:nvPr/>
            </p:nvSpPr>
            <p:spPr bwMode="auto">
              <a:xfrm>
                <a:off x="3792" y="1536"/>
                <a:ext cx="0" cy="336"/>
              </a:xfrm>
              <a:prstGeom prst="line">
                <a:avLst/>
              </a:prstGeom>
              <a:noFill/>
              <a:ln w="28575">
                <a:solidFill>
                  <a:srgbClr val="009900"/>
                </a:solidFill>
                <a:round/>
                <a:headEnd/>
                <a:tailEnd/>
              </a:ln>
              <a:effectLst/>
            </p:spPr>
            <p:txBody>
              <a:bodyPr wrap="none" anchor="ctr"/>
              <a:lstStyle/>
              <a:p>
                <a:endParaRPr lang="en-US" dirty="0"/>
              </a:p>
            </p:txBody>
          </p:sp>
          <p:sp>
            <p:nvSpPr>
              <p:cNvPr id="109612" name="Line 44"/>
              <p:cNvSpPr>
                <a:spLocks noChangeShapeType="1"/>
              </p:cNvSpPr>
              <p:nvPr/>
            </p:nvSpPr>
            <p:spPr bwMode="auto">
              <a:xfrm>
                <a:off x="3792" y="2064"/>
                <a:ext cx="0" cy="144"/>
              </a:xfrm>
              <a:prstGeom prst="line">
                <a:avLst/>
              </a:prstGeom>
              <a:noFill/>
              <a:ln w="28575">
                <a:solidFill>
                  <a:srgbClr val="009900"/>
                </a:solidFill>
                <a:round/>
                <a:headEnd/>
                <a:tailEnd/>
              </a:ln>
              <a:effectLst/>
            </p:spPr>
            <p:txBody>
              <a:bodyPr wrap="none" anchor="ctr"/>
              <a:lstStyle/>
              <a:p>
                <a:endParaRPr lang="en-US" dirty="0"/>
              </a:p>
            </p:txBody>
          </p:sp>
          <p:sp>
            <p:nvSpPr>
              <p:cNvPr id="109613" name="Line 45"/>
              <p:cNvSpPr>
                <a:spLocks noChangeShapeType="1"/>
              </p:cNvSpPr>
              <p:nvPr/>
            </p:nvSpPr>
            <p:spPr bwMode="auto">
              <a:xfrm>
                <a:off x="3656" y="1872"/>
                <a:ext cx="0" cy="192"/>
              </a:xfrm>
              <a:prstGeom prst="line">
                <a:avLst/>
              </a:prstGeom>
              <a:noFill/>
              <a:ln w="28575">
                <a:solidFill>
                  <a:srgbClr val="009900"/>
                </a:solidFill>
                <a:round/>
                <a:headEnd/>
                <a:tailEnd/>
              </a:ln>
              <a:effectLst/>
            </p:spPr>
            <p:txBody>
              <a:bodyPr wrap="none" anchor="ctr"/>
              <a:lstStyle/>
              <a:p>
                <a:endParaRPr lang="en-US" dirty="0"/>
              </a:p>
            </p:txBody>
          </p:sp>
          <p:sp>
            <p:nvSpPr>
              <p:cNvPr id="109614" name="Line 46"/>
              <p:cNvSpPr>
                <a:spLocks noChangeShapeType="1"/>
              </p:cNvSpPr>
              <p:nvPr/>
            </p:nvSpPr>
            <p:spPr bwMode="auto">
              <a:xfrm>
                <a:off x="3320" y="1968"/>
                <a:ext cx="336" cy="0"/>
              </a:xfrm>
              <a:prstGeom prst="line">
                <a:avLst/>
              </a:prstGeom>
              <a:noFill/>
              <a:ln w="28575">
                <a:solidFill>
                  <a:srgbClr val="009900"/>
                </a:solidFill>
                <a:round/>
                <a:headEnd/>
                <a:tailEnd/>
              </a:ln>
              <a:effectLst/>
            </p:spPr>
            <p:txBody>
              <a:bodyPr wrap="none" anchor="ctr"/>
              <a:lstStyle/>
              <a:p>
                <a:endParaRPr lang="en-US" dirty="0"/>
              </a:p>
            </p:txBody>
          </p:sp>
        </p:grpSp>
        <p:sp>
          <p:nvSpPr>
            <p:cNvPr id="109615" name="Line 47"/>
            <p:cNvSpPr>
              <a:spLocks noChangeShapeType="1"/>
            </p:cNvSpPr>
            <p:nvPr/>
          </p:nvSpPr>
          <p:spPr bwMode="auto">
            <a:xfrm>
              <a:off x="3120" y="1465"/>
              <a:ext cx="1728" cy="0"/>
            </a:xfrm>
            <a:prstGeom prst="line">
              <a:avLst/>
            </a:prstGeom>
            <a:noFill/>
            <a:ln w="19050">
              <a:solidFill>
                <a:schemeClr val="tx1"/>
              </a:solidFill>
              <a:round/>
              <a:headEnd/>
              <a:tailEnd/>
            </a:ln>
            <a:effectLst/>
          </p:spPr>
          <p:txBody>
            <a:bodyPr wrap="none" anchor="ctr"/>
            <a:lstStyle/>
            <a:p>
              <a:endParaRPr lang="en-US" dirty="0"/>
            </a:p>
          </p:txBody>
        </p:sp>
        <p:sp>
          <p:nvSpPr>
            <p:cNvPr id="109616" name="Line 48"/>
            <p:cNvSpPr>
              <a:spLocks noChangeShapeType="1"/>
            </p:cNvSpPr>
            <p:nvPr/>
          </p:nvSpPr>
          <p:spPr bwMode="auto">
            <a:xfrm>
              <a:off x="3558" y="1273"/>
              <a:ext cx="0" cy="1584"/>
            </a:xfrm>
            <a:prstGeom prst="line">
              <a:avLst/>
            </a:prstGeom>
            <a:noFill/>
            <a:ln w="19050">
              <a:solidFill>
                <a:srgbClr val="996633"/>
              </a:solidFill>
              <a:round/>
              <a:headEnd/>
              <a:tailEnd/>
            </a:ln>
            <a:effectLst/>
          </p:spPr>
          <p:txBody>
            <a:bodyPr wrap="none" anchor="ctr"/>
            <a:lstStyle/>
            <a:p>
              <a:endParaRPr lang="en-US" dirty="0"/>
            </a:p>
          </p:txBody>
        </p:sp>
        <p:sp>
          <p:nvSpPr>
            <p:cNvPr id="109617" name="Text Box 49"/>
            <p:cNvSpPr txBox="1">
              <a:spLocks noChangeArrowheads="1"/>
            </p:cNvSpPr>
            <p:nvPr/>
          </p:nvSpPr>
          <p:spPr bwMode="auto">
            <a:xfrm>
              <a:off x="3924" y="1248"/>
              <a:ext cx="413" cy="173"/>
            </a:xfrm>
            <a:prstGeom prst="rect">
              <a:avLst/>
            </a:prstGeom>
            <a:noFill/>
            <a:ln w="9525" algn="ctr">
              <a:noFill/>
              <a:miter lim="800000"/>
              <a:headEnd/>
              <a:tailEnd/>
            </a:ln>
            <a:effectLst/>
          </p:spPr>
          <p:txBody>
            <a:bodyPr wrap="none">
              <a:spAutoFit/>
            </a:bodyPr>
            <a:lstStyle/>
            <a:p>
              <a:r>
                <a:rPr lang="en-US" sz="1200" b="1" dirty="0"/>
                <a:t>Bit line</a:t>
              </a:r>
            </a:p>
          </p:txBody>
        </p:sp>
        <p:sp>
          <p:nvSpPr>
            <p:cNvPr id="109618" name="Text Box 50"/>
            <p:cNvSpPr txBox="1">
              <a:spLocks noChangeArrowheads="1"/>
            </p:cNvSpPr>
            <p:nvPr/>
          </p:nvSpPr>
          <p:spPr bwMode="auto">
            <a:xfrm>
              <a:off x="3216" y="2185"/>
              <a:ext cx="356" cy="288"/>
            </a:xfrm>
            <a:prstGeom prst="rect">
              <a:avLst/>
            </a:prstGeom>
            <a:noFill/>
            <a:ln w="9525" algn="ctr">
              <a:noFill/>
              <a:miter lim="800000"/>
              <a:headEnd/>
              <a:tailEnd/>
            </a:ln>
            <a:effectLst/>
          </p:spPr>
          <p:txBody>
            <a:bodyPr wrap="none">
              <a:spAutoFit/>
            </a:bodyPr>
            <a:lstStyle/>
            <a:p>
              <a:r>
                <a:rPr lang="en-US" sz="1200" b="1" dirty="0">
                  <a:solidFill>
                    <a:srgbClr val="996633"/>
                  </a:solidFill>
                </a:rPr>
                <a:t>Word</a:t>
              </a:r>
            </a:p>
            <a:p>
              <a:r>
                <a:rPr lang="en-US" sz="1200" b="1" dirty="0">
                  <a:solidFill>
                    <a:srgbClr val="996633"/>
                  </a:solidFill>
                </a:rPr>
                <a:t>line</a:t>
              </a:r>
            </a:p>
          </p:txBody>
        </p:sp>
        <p:sp>
          <p:nvSpPr>
            <p:cNvPr id="109619" name="Text Box 51"/>
            <p:cNvSpPr txBox="1">
              <a:spLocks noChangeArrowheads="1"/>
            </p:cNvSpPr>
            <p:nvPr/>
          </p:nvSpPr>
          <p:spPr bwMode="auto">
            <a:xfrm>
              <a:off x="4030" y="1753"/>
              <a:ext cx="516" cy="288"/>
            </a:xfrm>
            <a:prstGeom prst="rect">
              <a:avLst/>
            </a:prstGeom>
            <a:noFill/>
            <a:ln w="9525" algn="ctr">
              <a:noFill/>
              <a:miter lim="800000"/>
              <a:headEnd/>
              <a:tailEnd/>
            </a:ln>
            <a:effectLst/>
          </p:spPr>
          <p:txBody>
            <a:bodyPr wrap="none">
              <a:spAutoFit/>
            </a:bodyPr>
            <a:lstStyle/>
            <a:p>
              <a:r>
                <a:rPr lang="en-US" sz="1200" b="1" dirty="0">
                  <a:solidFill>
                    <a:srgbClr val="009900"/>
                  </a:solidFill>
                </a:rPr>
                <a:t>CMOS </a:t>
              </a:r>
            </a:p>
            <a:p>
              <a:r>
                <a:rPr lang="en-US" sz="1200" b="1" dirty="0">
                  <a:solidFill>
                    <a:srgbClr val="009900"/>
                  </a:solidFill>
                </a:rPr>
                <a:t>transistor</a:t>
              </a:r>
            </a:p>
          </p:txBody>
        </p:sp>
        <p:sp>
          <p:nvSpPr>
            <p:cNvPr id="109621" name="Text Box 53"/>
            <p:cNvSpPr txBox="1">
              <a:spLocks noChangeArrowheads="1"/>
            </p:cNvSpPr>
            <p:nvPr/>
          </p:nvSpPr>
          <p:spPr bwMode="auto">
            <a:xfrm>
              <a:off x="4221" y="2684"/>
              <a:ext cx="441" cy="173"/>
            </a:xfrm>
            <a:prstGeom prst="rect">
              <a:avLst/>
            </a:prstGeom>
            <a:noFill/>
            <a:ln w="9525" algn="ctr">
              <a:noFill/>
              <a:miter lim="800000"/>
              <a:headEnd/>
              <a:tailEnd/>
            </a:ln>
            <a:effectLst/>
          </p:spPr>
          <p:txBody>
            <a:bodyPr wrap="none">
              <a:spAutoFit/>
            </a:bodyPr>
            <a:lstStyle/>
            <a:p>
              <a:r>
                <a:rPr lang="en-US" sz="1200" b="1" dirty="0">
                  <a:solidFill>
                    <a:schemeClr val="accent2"/>
                  </a:solidFill>
                </a:rPr>
                <a:t>Ground</a:t>
              </a:r>
            </a:p>
          </p:txBody>
        </p:sp>
        <p:grpSp>
          <p:nvGrpSpPr>
            <p:cNvPr id="109624" name="Group 56"/>
            <p:cNvGrpSpPr>
              <a:grpSpLocks/>
            </p:cNvGrpSpPr>
            <p:nvPr/>
          </p:nvGrpSpPr>
          <p:grpSpPr bwMode="auto">
            <a:xfrm>
              <a:off x="1304" y="1465"/>
              <a:ext cx="616" cy="1392"/>
              <a:chOff x="3320" y="1536"/>
              <a:chExt cx="616" cy="1392"/>
            </a:xfrm>
          </p:grpSpPr>
          <p:sp>
            <p:nvSpPr>
              <p:cNvPr id="109625" name="Line 57"/>
              <p:cNvSpPr>
                <a:spLocks noChangeShapeType="1"/>
              </p:cNvSpPr>
              <p:nvPr/>
            </p:nvSpPr>
            <p:spPr bwMode="auto">
              <a:xfrm flipV="1">
                <a:off x="3792" y="2544"/>
                <a:ext cx="0" cy="240"/>
              </a:xfrm>
              <a:prstGeom prst="line">
                <a:avLst/>
              </a:prstGeom>
              <a:noFill/>
              <a:ln w="28575">
                <a:solidFill>
                  <a:srgbClr val="CC3300"/>
                </a:solidFill>
                <a:round/>
                <a:headEnd/>
                <a:tailEnd/>
              </a:ln>
              <a:effectLst/>
            </p:spPr>
            <p:txBody>
              <a:bodyPr wrap="none" anchor="ctr"/>
              <a:lstStyle/>
              <a:p>
                <a:endParaRPr lang="en-US" dirty="0"/>
              </a:p>
            </p:txBody>
          </p:sp>
          <p:grpSp>
            <p:nvGrpSpPr>
              <p:cNvPr id="109626" name="Group 58"/>
              <p:cNvGrpSpPr>
                <a:grpSpLocks/>
              </p:cNvGrpSpPr>
              <p:nvPr/>
            </p:nvGrpSpPr>
            <p:grpSpPr bwMode="auto">
              <a:xfrm>
                <a:off x="3648" y="2784"/>
                <a:ext cx="288" cy="144"/>
                <a:chOff x="3648" y="2448"/>
                <a:chExt cx="288" cy="144"/>
              </a:xfrm>
            </p:grpSpPr>
            <p:sp>
              <p:nvSpPr>
                <p:cNvPr id="109627" name="Line 59"/>
                <p:cNvSpPr>
                  <a:spLocks noChangeShapeType="1"/>
                </p:cNvSpPr>
                <p:nvPr/>
              </p:nvSpPr>
              <p:spPr bwMode="auto">
                <a:xfrm>
                  <a:off x="3648" y="2448"/>
                  <a:ext cx="288" cy="0"/>
                </a:xfrm>
                <a:prstGeom prst="line">
                  <a:avLst/>
                </a:prstGeom>
                <a:noFill/>
                <a:ln w="28575">
                  <a:solidFill>
                    <a:schemeClr val="accent2"/>
                  </a:solidFill>
                  <a:round/>
                  <a:headEnd/>
                  <a:tailEnd/>
                </a:ln>
                <a:effectLst/>
              </p:spPr>
              <p:txBody>
                <a:bodyPr wrap="none" anchor="ctr"/>
                <a:lstStyle/>
                <a:p>
                  <a:endParaRPr lang="en-US" dirty="0"/>
                </a:p>
              </p:txBody>
            </p:sp>
            <p:sp>
              <p:nvSpPr>
                <p:cNvPr id="109628" name="Line 60"/>
                <p:cNvSpPr>
                  <a:spLocks noChangeShapeType="1"/>
                </p:cNvSpPr>
                <p:nvPr/>
              </p:nvSpPr>
              <p:spPr bwMode="auto">
                <a:xfrm>
                  <a:off x="3696" y="2496"/>
                  <a:ext cx="192" cy="0"/>
                </a:xfrm>
                <a:prstGeom prst="line">
                  <a:avLst/>
                </a:prstGeom>
                <a:noFill/>
                <a:ln w="28575">
                  <a:solidFill>
                    <a:schemeClr val="accent2"/>
                  </a:solidFill>
                  <a:round/>
                  <a:headEnd/>
                  <a:tailEnd/>
                </a:ln>
                <a:effectLst/>
              </p:spPr>
              <p:txBody>
                <a:bodyPr wrap="none" anchor="ctr"/>
                <a:lstStyle/>
                <a:p>
                  <a:endParaRPr lang="en-US" dirty="0"/>
                </a:p>
              </p:txBody>
            </p:sp>
            <p:sp>
              <p:nvSpPr>
                <p:cNvPr id="109629" name="Line 61"/>
                <p:cNvSpPr>
                  <a:spLocks noChangeShapeType="1"/>
                </p:cNvSpPr>
                <p:nvPr/>
              </p:nvSpPr>
              <p:spPr bwMode="auto">
                <a:xfrm>
                  <a:off x="3744" y="2544"/>
                  <a:ext cx="96" cy="0"/>
                </a:xfrm>
                <a:prstGeom prst="line">
                  <a:avLst/>
                </a:prstGeom>
                <a:noFill/>
                <a:ln w="28575">
                  <a:solidFill>
                    <a:schemeClr val="accent2"/>
                  </a:solidFill>
                  <a:round/>
                  <a:headEnd/>
                  <a:tailEnd/>
                </a:ln>
                <a:effectLst/>
              </p:spPr>
              <p:txBody>
                <a:bodyPr wrap="none" anchor="ctr"/>
                <a:lstStyle/>
                <a:p>
                  <a:endParaRPr lang="en-US" dirty="0"/>
                </a:p>
              </p:txBody>
            </p:sp>
            <p:sp>
              <p:nvSpPr>
                <p:cNvPr id="109630" name="Line 62"/>
                <p:cNvSpPr>
                  <a:spLocks noChangeShapeType="1"/>
                </p:cNvSpPr>
                <p:nvPr/>
              </p:nvSpPr>
              <p:spPr bwMode="auto">
                <a:xfrm>
                  <a:off x="3774" y="2592"/>
                  <a:ext cx="48" cy="0"/>
                </a:xfrm>
                <a:prstGeom prst="line">
                  <a:avLst/>
                </a:prstGeom>
                <a:noFill/>
                <a:ln w="28575">
                  <a:solidFill>
                    <a:schemeClr val="accent2"/>
                  </a:solidFill>
                  <a:round/>
                  <a:headEnd/>
                  <a:tailEnd/>
                </a:ln>
                <a:effectLst/>
              </p:spPr>
              <p:txBody>
                <a:bodyPr wrap="none" anchor="ctr"/>
                <a:lstStyle/>
                <a:p>
                  <a:endParaRPr lang="en-US" dirty="0"/>
                </a:p>
              </p:txBody>
            </p:sp>
          </p:grpSp>
          <p:sp>
            <p:nvSpPr>
              <p:cNvPr id="109631" name="Line 63"/>
              <p:cNvSpPr>
                <a:spLocks noChangeShapeType="1"/>
              </p:cNvSpPr>
              <p:nvPr/>
            </p:nvSpPr>
            <p:spPr bwMode="auto">
              <a:xfrm>
                <a:off x="3648" y="2448"/>
                <a:ext cx="288" cy="0"/>
              </a:xfrm>
              <a:prstGeom prst="line">
                <a:avLst/>
              </a:prstGeom>
              <a:noFill/>
              <a:ln w="28575">
                <a:solidFill>
                  <a:srgbClr val="CC3300"/>
                </a:solidFill>
                <a:round/>
                <a:headEnd/>
                <a:tailEnd/>
              </a:ln>
              <a:effectLst/>
            </p:spPr>
            <p:txBody>
              <a:bodyPr wrap="none" anchor="ctr"/>
              <a:lstStyle/>
              <a:p>
                <a:endParaRPr lang="en-US" dirty="0"/>
              </a:p>
            </p:txBody>
          </p:sp>
          <p:sp>
            <p:nvSpPr>
              <p:cNvPr id="109632" name="Line 64"/>
              <p:cNvSpPr>
                <a:spLocks noChangeShapeType="1"/>
              </p:cNvSpPr>
              <p:nvPr/>
            </p:nvSpPr>
            <p:spPr bwMode="auto">
              <a:xfrm>
                <a:off x="3648" y="2544"/>
                <a:ext cx="288" cy="0"/>
              </a:xfrm>
              <a:prstGeom prst="line">
                <a:avLst/>
              </a:prstGeom>
              <a:noFill/>
              <a:ln w="28575">
                <a:solidFill>
                  <a:srgbClr val="CC3300"/>
                </a:solidFill>
                <a:round/>
                <a:headEnd/>
                <a:tailEnd/>
              </a:ln>
              <a:effectLst/>
            </p:spPr>
            <p:txBody>
              <a:bodyPr wrap="none" anchor="ctr"/>
              <a:lstStyle/>
              <a:p>
                <a:endParaRPr lang="en-US" dirty="0"/>
              </a:p>
            </p:txBody>
          </p:sp>
          <p:sp>
            <p:nvSpPr>
              <p:cNvPr id="109633" name="Line 65"/>
              <p:cNvSpPr>
                <a:spLocks noChangeShapeType="1"/>
              </p:cNvSpPr>
              <p:nvPr/>
            </p:nvSpPr>
            <p:spPr bwMode="auto">
              <a:xfrm flipV="1">
                <a:off x="3792" y="2208"/>
                <a:ext cx="0" cy="240"/>
              </a:xfrm>
              <a:prstGeom prst="line">
                <a:avLst/>
              </a:prstGeom>
              <a:noFill/>
              <a:ln w="28575">
                <a:solidFill>
                  <a:srgbClr val="CC3300"/>
                </a:solidFill>
                <a:round/>
                <a:headEnd/>
                <a:tailEnd/>
              </a:ln>
              <a:effectLst/>
            </p:spPr>
            <p:txBody>
              <a:bodyPr wrap="none" anchor="ctr"/>
              <a:lstStyle/>
              <a:p>
                <a:endParaRPr lang="en-US" dirty="0"/>
              </a:p>
            </p:txBody>
          </p:sp>
          <p:sp>
            <p:nvSpPr>
              <p:cNvPr id="109634" name="Line 66"/>
              <p:cNvSpPr>
                <a:spLocks noChangeShapeType="1"/>
              </p:cNvSpPr>
              <p:nvPr/>
            </p:nvSpPr>
            <p:spPr bwMode="auto">
              <a:xfrm>
                <a:off x="3704" y="1872"/>
                <a:ext cx="96" cy="0"/>
              </a:xfrm>
              <a:prstGeom prst="line">
                <a:avLst/>
              </a:prstGeom>
              <a:noFill/>
              <a:ln w="28575">
                <a:solidFill>
                  <a:srgbClr val="009900"/>
                </a:solidFill>
                <a:round/>
                <a:headEnd/>
                <a:tailEnd/>
              </a:ln>
              <a:effectLst/>
            </p:spPr>
            <p:txBody>
              <a:bodyPr wrap="none" anchor="ctr"/>
              <a:lstStyle/>
              <a:p>
                <a:endParaRPr lang="en-US" dirty="0"/>
              </a:p>
            </p:txBody>
          </p:sp>
          <p:sp>
            <p:nvSpPr>
              <p:cNvPr id="109635" name="Line 67"/>
              <p:cNvSpPr>
                <a:spLocks noChangeShapeType="1"/>
              </p:cNvSpPr>
              <p:nvPr/>
            </p:nvSpPr>
            <p:spPr bwMode="auto">
              <a:xfrm>
                <a:off x="3704" y="2064"/>
                <a:ext cx="96" cy="0"/>
              </a:xfrm>
              <a:prstGeom prst="line">
                <a:avLst/>
              </a:prstGeom>
              <a:noFill/>
              <a:ln w="28575">
                <a:solidFill>
                  <a:srgbClr val="009900"/>
                </a:solidFill>
                <a:round/>
                <a:headEnd/>
                <a:tailEnd/>
              </a:ln>
              <a:effectLst/>
            </p:spPr>
            <p:txBody>
              <a:bodyPr wrap="none" anchor="ctr"/>
              <a:lstStyle/>
              <a:p>
                <a:endParaRPr lang="en-US" dirty="0"/>
              </a:p>
            </p:txBody>
          </p:sp>
          <p:sp>
            <p:nvSpPr>
              <p:cNvPr id="109636" name="Line 68"/>
              <p:cNvSpPr>
                <a:spLocks noChangeShapeType="1"/>
              </p:cNvSpPr>
              <p:nvPr/>
            </p:nvSpPr>
            <p:spPr bwMode="auto">
              <a:xfrm>
                <a:off x="3704" y="1824"/>
                <a:ext cx="0" cy="288"/>
              </a:xfrm>
              <a:prstGeom prst="line">
                <a:avLst/>
              </a:prstGeom>
              <a:noFill/>
              <a:ln w="28575">
                <a:solidFill>
                  <a:srgbClr val="009900"/>
                </a:solidFill>
                <a:round/>
                <a:headEnd/>
                <a:tailEnd/>
              </a:ln>
              <a:effectLst/>
            </p:spPr>
            <p:txBody>
              <a:bodyPr wrap="none" anchor="ctr"/>
              <a:lstStyle/>
              <a:p>
                <a:endParaRPr lang="en-US" dirty="0"/>
              </a:p>
            </p:txBody>
          </p:sp>
          <p:sp>
            <p:nvSpPr>
              <p:cNvPr id="109637" name="Line 69"/>
              <p:cNvSpPr>
                <a:spLocks noChangeShapeType="1"/>
              </p:cNvSpPr>
              <p:nvPr/>
            </p:nvSpPr>
            <p:spPr bwMode="auto">
              <a:xfrm>
                <a:off x="3792" y="1536"/>
                <a:ext cx="0" cy="336"/>
              </a:xfrm>
              <a:prstGeom prst="line">
                <a:avLst/>
              </a:prstGeom>
              <a:noFill/>
              <a:ln w="28575">
                <a:solidFill>
                  <a:srgbClr val="009900"/>
                </a:solidFill>
                <a:round/>
                <a:headEnd/>
                <a:tailEnd/>
              </a:ln>
              <a:effectLst/>
            </p:spPr>
            <p:txBody>
              <a:bodyPr wrap="none" anchor="ctr"/>
              <a:lstStyle/>
              <a:p>
                <a:endParaRPr lang="en-US" dirty="0"/>
              </a:p>
            </p:txBody>
          </p:sp>
          <p:sp>
            <p:nvSpPr>
              <p:cNvPr id="109638" name="Line 70"/>
              <p:cNvSpPr>
                <a:spLocks noChangeShapeType="1"/>
              </p:cNvSpPr>
              <p:nvPr/>
            </p:nvSpPr>
            <p:spPr bwMode="auto">
              <a:xfrm>
                <a:off x="3792" y="2064"/>
                <a:ext cx="0" cy="144"/>
              </a:xfrm>
              <a:prstGeom prst="line">
                <a:avLst/>
              </a:prstGeom>
              <a:noFill/>
              <a:ln w="28575">
                <a:solidFill>
                  <a:srgbClr val="009900"/>
                </a:solidFill>
                <a:round/>
                <a:headEnd/>
                <a:tailEnd/>
              </a:ln>
              <a:effectLst/>
            </p:spPr>
            <p:txBody>
              <a:bodyPr wrap="none" anchor="ctr"/>
              <a:lstStyle/>
              <a:p>
                <a:endParaRPr lang="en-US" dirty="0"/>
              </a:p>
            </p:txBody>
          </p:sp>
          <p:sp>
            <p:nvSpPr>
              <p:cNvPr id="109639" name="Line 71"/>
              <p:cNvSpPr>
                <a:spLocks noChangeShapeType="1"/>
              </p:cNvSpPr>
              <p:nvPr/>
            </p:nvSpPr>
            <p:spPr bwMode="auto">
              <a:xfrm>
                <a:off x="3656" y="1872"/>
                <a:ext cx="0" cy="192"/>
              </a:xfrm>
              <a:prstGeom prst="line">
                <a:avLst/>
              </a:prstGeom>
              <a:noFill/>
              <a:ln w="28575">
                <a:solidFill>
                  <a:srgbClr val="009900"/>
                </a:solidFill>
                <a:round/>
                <a:headEnd/>
                <a:tailEnd/>
              </a:ln>
              <a:effectLst/>
            </p:spPr>
            <p:txBody>
              <a:bodyPr wrap="none" anchor="ctr"/>
              <a:lstStyle/>
              <a:p>
                <a:endParaRPr lang="en-US" dirty="0"/>
              </a:p>
            </p:txBody>
          </p:sp>
          <p:sp>
            <p:nvSpPr>
              <p:cNvPr id="109640" name="Line 72"/>
              <p:cNvSpPr>
                <a:spLocks noChangeShapeType="1"/>
              </p:cNvSpPr>
              <p:nvPr/>
            </p:nvSpPr>
            <p:spPr bwMode="auto">
              <a:xfrm>
                <a:off x="3320" y="1968"/>
                <a:ext cx="336" cy="0"/>
              </a:xfrm>
              <a:prstGeom prst="line">
                <a:avLst/>
              </a:prstGeom>
              <a:noFill/>
              <a:ln w="28575">
                <a:solidFill>
                  <a:srgbClr val="009900"/>
                </a:solidFill>
                <a:round/>
                <a:headEnd/>
                <a:tailEnd/>
              </a:ln>
              <a:effectLst/>
            </p:spPr>
            <p:txBody>
              <a:bodyPr wrap="none" anchor="ctr"/>
              <a:lstStyle/>
              <a:p>
                <a:endParaRPr lang="en-US" dirty="0"/>
              </a:p>
            </p:txBody>
          </p:sp>
        </p:grpSp>
        <p:sp>
          <p:nvSpPr>
            <p:cNvPr id="109641" name="Line 73"/>
            <p:cNvSpPr>
              <a:spLocks noChangeShapeType="1"/>
            </p:cNvSpPr>
            <p:nvPr/>
          </p:nvSpPr>
          <p:spPr bwMode="auto">
            <a:xfrm>
              <a:off x="864" y="1465"/>
              <a:ext cx="1728" cy="0"/>
            </a:xfrm>
            <a:prstGeom prst="line">
              <a:avLst/>
            </a:prstGeom>
            <a:noFill/>
            <a:ln w="19050">
              <a:solidFill>
                <a:schemeClr val="tx1"/>
              </a:solidFill>
              <a:round/>
              <a:headEnd/>
              <a:tailEnd/>
            </a:ln>
            <a:effectLst/>
          </p:spPr>
          <p:txBody>
            <a:bodyPr wrap="none" anchor="ctr"/>
            <a:lstStyle/>
            <a:p>
              <a:endParaRPr lang="en-US" dirty="0"/>
            </a:p>
          </p:txBody>
        </p:sp>
        <p:sp>
          <p:nvSpPr>
            <p:cNvPr id="109642" name="Line 74"/>
            <p:cNvSpPr>
              <a:spLocks noChangeShapeType="1"/>
            </p:cNvSpPr>
            <p:nvPr/>
          </p:nvSpPr>
          <p:spPr bwMode="auto">
            <a:xfrm>
              <a:off x="1302" y="1273"/>
              <a:ext cx="0" cy="1584"/>
            </a:xfrm>
            <a:prstGeom prst="line">
              <a:avLst/>
            </a:prstGeom>
            <a:noFill/>
            <a:ln w="19050">
              <a:solidFill>
                <a:srgbClr val="996633"/>
              </a:solidFill>
              <a:round/>
              <a:headEnd/>
              <a:tailEnd/>
            </a:ln>
            <a:effectLst/>
          </p:spPr>
          <p:txBody>
            <a:bodyPr wrap="none" anchor="ctr"/>
            <a:lstStyle/>
            <a:p>
              <a:endParaRPr lang="en-US" dirty="0"/>
            </a:p>
          </p:txBody>
        </p:sp>
        <p:sp>
          <p:nvSpPr>
            <p:cNvPr id="109643" name="Text Box 75"/>
            <p:cNvSpPr txBox="1">
              <a:spLocks noChangeArrowheads="1"/>
            </p:cNvSpPr>
            <p:nvPr/>
          </p:nvSpPr>
          <p:spPr bwMode="auto">
            <a:xfrm>
              <a:off x="1668" y="1248"/>
              <a:ext cx="413" cy="173"/>
            </a:xfrm>
            <a:prstGeom prst="rect">
              <a:avLst/>
            </a:prstGeom>
            <a:noFill/>
            <a:ln w="9525" algn="ctr">
              <a:noFill/>
              <a:miter lim="800000"/>
              <a:headEnd/>
              <a:tailEnd/>
            </a:ln>
            <a:effectLst/>
          </p:spPr>
          <p:txBody>
            <a:bodyPr wrap="none">
              <a:spAutoFit/>
            </a:bodyPr>
            <a:lstStyle/>
            <a:p>
              <a:r>
                <a:rPr lang="en-US" sz="1200" b="1" dirty="0"/>
                <a:t>Bit line</a:t>
              </a:r>
            </a:p>
          </p:txBody>
        </p:sp>
        <p:sp>
          <p:nvSpPr>
            <p:cNvPr id="109644" name="Text Box 76"/>
            <p:cNvSpPr txBox="1">
              <a:spLocks noChangeArrowheads="1"/>
            </p:cNvSpPr>
            <p:nvPr/>
          </p:nvSpPr>
          <p:spPr bwMode="auto">
            <a:xfrm>
              <a:off x="960" y="2185"/>
              <a:ext cx="356" cy="288"/>
            </a:xfrm>
            <a:prstGeom prst="rect">
              <a:avLst/>
            </a:prstGeom>
            <a:noFill/>
            <a:ln w="9525" algn="ctr">
              <a:noFill/>
              <a:miter lim="800000"/>
              <a:headEnd/>
              <a:tailEnd/>
            </a:ln>
            <a:effectLst/>
          </p:spPr>
          <p:txBody>
            <a:bodyPr wrap="none">
              <a:spAutoFit/>
            </a:bodyPr>
            <a:lstStyle/>
            <a:p>
              <a:r>
                <a:rPr lang="en-US" sz="1200" b="1" dirty="0">
                  <a:solidFill>
                    <a:srgbClr val="996633"/>
                  </a:solidFill>
                </a:rPr>
                <a:t>Word</a:t>
              </a:r>
            </a:p>
            <a:p>
              <a:r>
                <a:rPr lang="en-US" sz="1200" b="1" dirty="0">
                  <a:solidFill>
                    <a:srgbClr val="996633"/>
                  </a:solidFill>
                </a:rPr>
                <a:t>line</a:t>
              </a:r>
            </a:p>
          </p:txBody>
        </p:sp>
        <p:sp>
          <p:nvSpPr>
            <p:cNvPr id="109645" name="Text Box 77"/>
            <p:cNvSpPr txBox="1">
              <a:spLocks noChangeArrowheads="1"/>
            </p:cNvSpPr>
            <p:nvPr/>
          </p:nvSpPr>
          <p:spPr bwMode="auto">
            <a:xfrm>
              <a:off x="1774" y="1753"/>
              <a:ext cx="516" cy="288"/>
            </a:xfrm>
            <a:prstGeom prst="rect">
              <a:avLst/>
            </a:prstGeom>
            <a:noFill/>
            <a:ln w="9525" algn="ctr">
              <a:noFill/>
              <a:miter lim="800000"/>
              <a:headEnd/>
              <a:tailEnd/>
            </a:ln>
            <a:effectLst/>
          </p:spPr>
          <p:txBody>
            <a:bodyPr wrap="none">
              <a:spAutoFit/>
            </a:bodyPr>
            <a:lstStyle/>
            <a:p>
              <a:r>
                <a:rPr lang="en-US" sz="1200" b="1" dirty="0">
                  <a:solidFill>
                    <a:srgbClr val="009900"/>
                  </a:solidFill>
                </a:rPr>
                <a:t>CMOS </a:t>
              </a:r>
            </a:p>
            <a:p>
              <a:r>
                <a:rPr lang="en-US" sz="1200" b="1" dirty="0">
                  <a:solidFill>
                    <a:srgbClr val="009900"/>
                  </a:solidFill>
                </a:rPr>
                <a:t>transistor</a:t>
              </a:r>
            </a:p>
          </p:txBody>
        </p:sp>
        <p:sp>
          <p:nvSpPr>
            <p:cNvPr id="109646" name="Text Box 78"/>
            <p:cNvSpPr txBox="1">
              <a:spLocks noChangeArrowheads="1"/>
            </p:cNvSpPr>
            <p:nvPr/>
          </p:nvSpPr>
          <p:spPr bwMode="auto">
            <a:xfrm>
              <a:off x="1921" y="2256"/>
              <a:ext cx="527" cy="288"/>
            </a:xfrm>
            <a:prstGeom prst="rect">
              <a:avLst/>
            </a:prstGeom>
            <a:noFill/>
            <a:ln w="9525" algn="ctr">
              <a:noFill/>
              <a:miter lim="800000"/>
              <a:headEnd/>
              <a:tailEnd/>
            </a:ln>
            <a:effectLst/>
          </p:spPr>
          <p:txBody>
            <a:bodyPr wrap="none">
              <a:spAutoFit/>
            </a:bodyPr>
            <a:lstStyle/>
            <a:p>
              <a:r>
                <a:rPr lang="en-US" sz="1200" b="1" dirty="0">
                  <a:solidFill>
                    <a:srgbClr val="CC3300"/>
                  </a:solidFill>
                </a:rPr>
                <a:t>Capacitor</a:t>
              </a:r>
            </a:p>
            <a:p>
              <a:r>
                <a:rPr lang="en-US" sz="1200" b="1" dirty="0">
                  <a:solidFill>
                    <a:srgbClr val="CC3300"/>
                  </a:solidFill>
                </a:rPr>
                <a:t>charges</a:t>
              </a:r>
            </a:p>
          </p:txBody>
        </p:sp>
        <p:sp>
          <p:nvSpPr>
            <p:cNvPr id="109647" name="Text Box 79"/>
            <p:cNvSpPr txBox="1">
              <a:spLocks noChangeArrowheads="1"/>
            </p:cNvSpPr>
            <p:nvPr/>
          </p:nvSpPr>
          <p:spPr bwMode="auto">
            <a:xfrm>
              <a:off x="1965" y="2684"/>
              <a:ext cx="441" cy="173"/>
            </a:xfrm>
            <a:prstGeom prst="rect">
              <a:avLst/>
            </a:prstGeom>
            <a:noFill/>
            <a:ln w="9525" algn="ctr">
              <a:noFill/>
              <a:miter lim="800000"/>
              <a:headEnd/>
              <a:tailEnd/>
            </a:ln>
            <a:effectLst/>
          </p:spPr>
          <p:txBody>
            <a:bodyPr wrap="none">
              <a:spAutoFit/>
            </a:bodyPr>
            <a:lstStyle/>
            <a:p>
              <a:r>
                <a:rPr lang="en-US" sz="1200" b="1" dirty="0">
                  <a:solidFill>
                    <a:schemeClr val="accent2"/>
                  </a:solidFill>
                </a:rPr>
                <a:t>Ground</a:t>
              </a:r>
            </a:p>
          </p:txBody>
        </p:sp>
        <p:sp>
          <p:nvSpPr>
            <p:cNvPr id="109649" name="Text Box 81"/>
            <p:cNvSpPr txBox="1">
              <a:spLocks noChangeArrowheads="1"/>
            </p:cNvSpPr>
            <p:nvPr/>
          </p:nvSpPr>
          <p:spPr bwMode="auto">
            <a:xfrm>
              <a:off x="2016" y="1248"/>
              <a:ext cx="875" cy="192"/>
            </a:xfrm>
            <a:prstGeom prst="rect">
              <a:avLst/>
            </a:prstGeom>
            <a:noFill/>
            <a:ln w="9525" algn="ctr">
              <a:noFill/>
              <a:miter lim="800000"/>
              <a:headEnd/>
              <a:tailEnd/>
            </a:ln>
            <a:effectLst/>
          </p:spPr>
          <p:txBody>
            <a:bodyPr wrap="none">
              <a:spAutoFit/>
            </a:bodyPr>
            <a:lstStyle/>
            <a:p>
              <a:r>
                <a:rPr lang="en-US" sz="1400" b="1" dirty="0">
                  <a:solidFill>
                    <a:srgbClr val="CC3300"/>
                  </a:solidFill>
                </a:rPr>
                <a:t>+V (= logic “1”)</a:t>
              </a:r>
            </a:p>
          </p:txBody>
        </p:sp>
        <p:sp>
          <p:nvSpPr>
            <p:cNvPr id="109650" name="Arc 82"/>
            <p:cNvSpPr>
              <a:spLocks/>
            </p:cNvSpPr>
            <p:nvPr/>
          </p:nvSpPr>
          <p:spPr bwMode="auto">
            <a:xfrm flipH="1">
              <a:off x="1824" y="1488"/>
              <a:ext cx="240"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3300"/>
              </a:solidFill>
              <a:round/>
              <a:headEnd/>
              <a:tailEnd type="triangle" w="med" len="med"/>
            </a:ln>
            <a:effectLst/>
          </p:spPr>
          <p:txBody>
            <a:bodyPr wrap="none" anchor="ctr"/>
            <a:lstStyle/>
            <a:p>
              <a:endParaRPr lang="en-US" dirty="0"/>
            </a:p>
          </p:txBody>
        </p:sp>
        <p:sp>
          <p:nvSpPr>
            <p:cNvPr id="109651" name="Text Box 83"/>
            <p:cNvSpPr txBox="1">
              <a:spLocks noChangeArrowheads="1"/>
            </p:cNvSpPr>
            <p:nvPr/>
          </p:nvSpPr>
          <p:spPr bwMode="auto">
            <a:xfrm>
              <a:off x="1824" y="1536"/>
              <a:ext cx="508" cy="192"/>
            </a:xfrm>
            <a:prstGeom prst="rect">
              <a:avLst/>
            </a:prstGeom>
            <a:noFill/>
            <a:ln w="9525" algn="ctr">
              <a:noFill/>
              <a:miter lim="800000"/>
              <a:headEnd/>
              <a:tailEnd/>
            </a:ln>
            <a:effectLst/>
          </p:spPr>
          <p:txBody>
            <a:bodyPr wrap="none">
              <a:spAutoFit/>
            </a:bodyPr>
            <a:lstStyle/>
            <a:p>
              <a:r>
                <a:rPr lang="en-US" sz="1400" b="1" dirty="0">
                  <a:solidFill>
                    <a:srgbClr val="CC3300"/>
                  </a:solidFill>
                </a:rPr>
                <a:t>Current</a:t>
              </a:r>
            </a:p>
          </p:txBody>
        </p:sp>
        <p:sp>
          <p:nvSpPr>
            <p:cNvPr id="109652" name="Text Box 84"/>
            <p:cNvSpPr txBox="1">
              <a:spLocks noChangeArrowheads="1"/>
            </p:cNvSpPr>
            <p:nvPr/>
          </p:nvSpPr>
          <p:spPr bwMode="auto">
            <a:xfrm>
              <a:off x="1740" y="2193"/>
              <a:ext cx="198" cy="231"/>
            </a:xfrm>
            <a:prstGeom prst="rect">
              <a:avLst/>
            </a:prstGeom>
            <a:noFill/>
            <a:ln w="9525" algn="ctr">
              <a:noFill/>
              <a:miter lim="800000"/>
              <a:headEnd/>
              <a:tailEnd/>
            </a:ln>
            <a:effectLst/>
          </p:spPr>
          <p:txBody>
            <a:bodyPr wrap="none">
              <a:spAutoFit/>
            </a:bodyPr>
            <a:lstStyle/>
            <a:p>
              <a:r>
                <a:rPr lang="en-US" sz="1800" b="1" dirty="0">
                  <a:solidFill>
                    <a:srgbClr val="CC3300"/>
                  </a:solidFill>
                </a:rPr>
                <a:t>+</a:t>
              </a:r>
            </a:p>
          </p:txBody>
        </p:sp>
        <p:sp>
          <p:nvSpPr>
            <p:cNvPr id="109653" name="Text Box 85"/>
            <p:cNvSpPr txBox="1">
              <a:spLocks noChangeArrowheads="1"/>
            </p:cNvSpPr>
            <p:nvPr/>
          </p:nvSpPr>
          <p:spPr bwMode="auto">
            <a:xfrm>
              <a:off x="432" y="1680"/>
              <a:ext cx="875" cy="460"/>
            </a:xfrm>
            <a:prstGeom prst="rect">
              <a:avLst/>
            </a:prstGeom>
            <a:noFill/>
            <a:ln w="9525" algn="ctr">
              <a:noFill/>
              <a:miter lim="800000"/>
              <a:headEnd/>
              <a:tailEnd/>
            </a:ln>
            <a:effectLst/>
          </p:spPr>
          <p:txBody>
            <a:bodyPr wrap="none">
              <a:spAutoFit/>
            </a:bodyPr>
            <a:lstStyle/>
            <a:p>
              <a:r>
                <a:rPr lang="en-US" sz="1400" b="1" dirty="0">
                  <a:solidFill>
                    <a:srgbClr val="CC3300"/>
                  </a:solidFill>
                </a:rPr>
                <a:t>+V (= logic “1”)</a:t>
              </a:r>
            </a:p>
            <a:p>
              <a:r>
                <a:rPr lang="en-US" sz="1400" b="1" dirty="0">
                  <a:solidFill>
                    <a:srgbClr val="CC3300"/>
                  </a:solidFill>
                </a:rPr>
                <a:t>turns on </a:t>
              </a:r>
            </a:p>
            <a:p>
              <a:r>
                <a:rPr lang="en-US" sz="1400" b="1" dirty="0">
                  <a:solidFill>
                    <a:srgbClr val="CC3300"/>
                  </a:solidFill>
                </a:rPr>
                <a:t>transistor</a:t>
              </a:r>
            </a:p>
          </p:txBody>
        </p:sp>
        <p:sp>
          <p:nvSpPr>
            <p:cNvPr id="109655" name="Text Box 87"/>
            <p:cNvSpPr txBox="1">
              <a:spLocks noChangeArrowheads="1"/>
            </p:cNvSpPr>
            <p:nvPr/>
          </p:nvSpPr>
          <p:spPr bwMode="auto">
            <a:xfrm>
              <a:off x="4324" y="1248"/>
              <a:ext cx="867" cy="192"/>
            </a:xfrm>
            <a:prstGeom prst="rect">
              <a:avLst/>
            </a:prstGeom>
            <a:noFill/>
            <a:ln w="9525" algn="ctr">
              <a:noFill/>
              <a:miter lim="800000"/>
              <a:headEnd/>
              <a:tailEnd/>
            </a:ln>
            <a:effectLst/>
          </p:spPr>
          <p:txBody>
            <a:bodyPr wrap="none">
              <a:spAutoFit/>
            </a:bodyPr>
            <a:lstStyle/>
            <a:p>
              <a:r>
                <a:rPr lang="en-US" sz="1400" b="1" dirty="0">
                  <a:solidFill>
                    <a:srgbClr val="CC3300"/>
                  </a:solidFill>
                </a:rPr>
                <a:t>0V (= logic “0”)</a:t>
              </a:r>
            </a:p>
          </p:txBody>
        </p:sp>
        <p:sp>
          <p:nvSpPr>
            <p:cNvPr id="109656" name="Arc 88"/>
            <p:cNvSpPr>
              <a:spLocks/>
            </p:cNvSpPr>
            <p:nvPr/>
          </p:nvSpPr>
          <p:spPr bwMode="auto">
            <a:xfrm flipH="1">
              <a:off x="4080" y="1488"/>
              <a:ext cx="240"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3300"/>
              </a:solidFill>
              <a:round/>
              <a:headEnd type="triangle" w="med" len="med"/>
              <a:tailEnd/>
            </a:ln>
            <a:effectLst/>
          </p:spPr>
          <p:txBody>
            <a:bodyPr wrap="none" anchor="ctr"/>
            <a:lstStyle/>
            <a:p>
              <a:endParaRPr lang="en-US" dirty="0"/>
            </a:p>
          </p:txBody>
        </p:sp>
        <p:sp>
          <p:nvSpPr>
            <p:cNvPr id="109657" name="Text Box 89"/>
            <p:cNvSpPr txBox="1">
              <a:spLocks noChangeArrowheads="1"/>
            </p:cNvSpPr>
            <p:nvPr/>
          </p:nvSpPr>
          <p:spPr bwMode="auto">
            <a:xfrm>
              <a:off x="4080" y="1536"/>
              <a:ext cx="508" cy="192"/>
            </a:xfrm>
            <a:prstGeom prst="rect">
              <a:avLst/>
            </a:prstGeom>
            <a:noFill/>
            <a:ln w="9525" algn="ctr">
              <a:noFill/>
              <a:miter lim="800000"/>
              <a:headEnd/>
              <a:tailEnd/>
            </a:ln>
            <a:effectLst/>
          </p:spPr>
          <p:txBody>
            <a:bodyPr wrap="none">
              <a:spAutoFit/>
            </a:bodyPr>
            <a:lstStyle/>
            <a:p>
              <a:r>
                <a:rPr lang="en-US" sz="1400" b="1" dirty="0">
                  <a:solidFill>
                    <a:srgbClr val="CC3300"/>
                  </a:solidFill>
                </a:rPr>
                <a:t>Current</a:t>
              </a:r>
            </a:p>
          </p:txBody>
        </p:sp>
        <p:sp>
          <p:nvSpPr>
            <p:cNvPr id="109658" name="Text Box 90"/>
            <p:cNvSpPr txBox="1">
              <a:spLocks noChangeArrowheads="1"/>
            </p:cNvSpPr>
            <p:nvPr/>
          </p:nvSpPr>
          <p:spPr bwMode="auto">
            <a:xfrm>
              <a:off x="4167" y="2259"/>
              <a:ext cx="548" cy="288"/>
            </a:xfrm>
            <a:prstGeom prst="rect">
              <a:avLst/>
            </a:prstGeom>
            <a:noFill/>
            <a:ln w="9525" algn="ctr">
              <a:noFill/>
              <a:miter lim="800000"/>
              <a:headEnd/>
              <a:tailEnd/>
            </a:ln>
            <a:effectLst/>
          </p:spPr>
          <p:txBody>
            <a:bodyPr wrap="none">
              <a:spAutoFit/>
            </a:bodyPr>
            <a:lstStyle/>
            <a:p>
              <a:r>
                <a:rPr lang="en-US" sz="1200" b="1" dirty="0">
                  <a:solidFill>
                    <a:srgbClr val="CC3300"/>
                  </a:solidFill>
                </a:rPr>
                <a:t>Capacitor</a:t>
              </a:r>
            </a:p>
            <a:p>
              <a:r>
                <a:rPr lang="en-US" sz="1200" b="1" dirty="0">
                  <a:solidFill>
                    <a:srgbClr val="CC3300"/>
                  </a:solidFill>
                </a:rPr>
                <a:t>discharges</a:t>
              </a:r>
            </a:p>
          </p:txBody>
        </p:sp>
        <p:sp>
          <p:nvSpPr>
            <p:cNvPr id="109659" name="Text Box 91"/>
            <p:cNvSpPr txBox="1">
              <a:spLocks noChangeArrowheads="1"/>
            </p:cNvSpPr>
            <p:nvPr/>
          </p:nvSpPr>
          <p:spPr bwMode="auto">
            <a:xfrm>
              <a:off x="4001" y="2172"/>
              <a:ext cx="188" cy="231"/>
            </a:xfrm>
            <a:prstGeom prst="rect">
              <a:avLst/>
            </a:prstGeom>
            <a:noFill/>
            <a:ln w="9525" algn="ctr">
              <a:noFill/>
              <a:miter lim="800000"/>
              <a:headEnd/>
              <a:tailEnd/>
            </a:ln>
            <a:effectLst/>
          </p:spPr>
          <p:txBody>
            <a:bodyPr wrap="none">
              <a:spAutoFit/>
            </a:bodyPr>
            <a:lstStyle/>
            <a:p>
              <a:r>
                <a:rPr lang="en-US" sz="1800" b="1" dirty="0">
                  <a:solidFill>
                    <a:srgbClr val="CC3300"/>
                  </a:solidFill>
                </a:rPr>
                <a:t>0</a:t>
              </a:r>
            </a:p>
          </p:txBody>
        </p:sp>
        <p:sp>
          <p:nvSpPr>
            <p:cNvPr id="109660" name="Text Box 92"/>
            <p:cNvSpPr txBox="1">
              <a:spLocks noChangeArrowheads="1"/>
            </p:cNvSpPr>
            <p:nvPr/>
          </p:nvSpPr>
          <p:spPr bwMode="auto">
            <a:xfrm>
              <a:off x="2688" y="1652"/>
              <a:ext cx="875" cy="460"/>
            </a:xfrm>
            <a:prstGeom prst="rect">
              <a:avLst/>
            </a:prstGeom>
            <a:noFill/>
            <a:ln w="9525" algn="ctr">
              <a:noFill/>
              <a:miter lim="800000"/>
              <a:headEnd/>
              <a:tailEnd/>
            </a:ln>
            <a:effectLst/>
          </p:spPr>
          <p:txBody>
            <a:bodyPr wrap="none">
              <a:spAutoFit/>
            </a:bodyPr>
            <a:lstStyle/>
            <a:p>
              <a:r>
                <a:rPr lang="en-US" sz="1400" b="1" dirty="0">
                  <a:solidFill>
                    <a:srgbClr val="CC3300"/>
                  </a:solidFill>
                </a:rPr>
                <a:t>+V (= logic “1”)</a:t>
              </a:r>
            </a:p>
            <a:p>
              <a:r>
                <a:rPr lang="en-US" sz="1400" b="1" dirty="0">
                  <a:solidFill>
                    <a:srgbClr val="CC3300"/>
                  </a:solidFill>
                </a:rPr>
                <a:t>turns on </a:t>
              </a:r>
            </a:p>
            <a:p>
              <a:r>
                <a:rPr lang="en-US" sz="1400" b="1" dirty="0">
                  <a:solidFill>
                    <a:srgbClr val="CC3300"/>
                  </a:solidFill>
                </a:rPr>
                <a:t>transistor</a:t>
              </a:r>
            </a:p>
          </p:txBody>
        </p:sp>
      </p:grpSp>
      <p:sp>
        <p:nvSpPr>
          <p:cNvPr id="109661" name="Text Box 93"/>
          <p:cNvSpPr txBox="1">
            <a:spLocks noChangeArrowheads="1"/>
          </p:cNvSpPr>
          <p:nvPr/>
        </p:nvSpPr>
        <p:spPr bwMode="auto">
          <a:xfrm>
            <a:off x="4724400" y="4724400"/>
            <a:ext cx="3886200" cy="1581150"/>
          </a:xfrm>
          <a:prstGeom prst="rect">
            <a:avLst/>
          </a:prstGeom>
          <a:noFill/>
          <a:ln w="9525" algn="ctr">
            <a:noFill/>
            <a:miter lim="800000"/>
            <a:headEnd/>
            <a:tailEnd/>
          </a:ln>
          <a:effectLst/>
        </p:spPr>
        <p:txBody>
          <a:bodyPr>
            <a:spAutoFit/>
          </a:bodyPr>
          <a:lstStyle/>
          <a:p>
            <a:pPr algn="l"/>
            <a:r>
              <a:rPr lang="en-US" sz="1400" b="1" dirty="0"/>
              <a:t>To “</a:t>
            </a:r>
            <a:r>
              <a:rPr lang="en-US" sz="1400" b="1" dirty="0">
                <a:solidFill>
                  <a:srgbClr val="CC3300"/>
                </a:solidFill>
              </a:rPr>
              <a:t>write logic 0 data</a:t>
            </a:r>
            <a:r>
              <a:rPr lang="en-US" sz="1400" b="1" dirty="0"/>
              <a:t>” to a DRAM cell, a voltage is applied to the word line, which turns the transistor on (once again, like an “electronic switch”).  </a:t>
            </a:r>
            <a:r>
              <a:rPr lang="en-US" sz="1400" b="1" dirty="0">
                <a:solidFill>
                  <a:srgbClr val="009900"/>
                </a:solidFill>
              </a:rPr>
              <a:t>Now, if 0 volts (“ground”) is applied to the bit line, current flows out of the capacitor and discharges it, creating a “logic 0.”</a:t>
            </a:r>
          </a:p>
          <a:p>
            <a:pPr algn="l"/>
            <a:endParaRPr lang="en-US" sz="1400" b="1" dirty="0">
              <a:solidFill>
                <a:srgbClr val="009900"/>
              </a:solidFill>
            </a:endParaRPr>
          </a:p>
        </p:txBody>
      </p:sp>
      <p:pic>
        <p:nvPicPr>
          <p:cNvPr id="2"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10594" name="Rectangle 2"/>
          <p:cNvSpPr>
            <a:spLocks noGrp="1" noChangeArrowheads="1"/>
          </p:cNvSpPr>
          <p:nvPr>
            <p:ph type="title"/>
          </p:nvPr>
        </p:nvSpPr>
        <p:spPr>
          <a:xfrm>
            <a:off x="1905000" y="1295400"/>
            <a:ext cx="5410200" cy="533400"/>
          </a:xfrm>
          <a:ln/>
        </p:spPr>
        <p:txBody>
          <a:bodyPr/>
          <a:lstStyle/>
          <a:p>
            <a:r>
              <a:rPr lang="en-US" sz="3200" dirty="0"/>
              <a:t>DRAM Cell Operation (2)</a:t>
            </a:r>
          </a:p>
        </p:txBody>
      </p:sp>
      <p:sp>
        <p:nvSpPr>
          <p:cNvPr id="110655" name="Text Box 63"/>
          <p:cNvSpPr txBox="1">
            <a:spLocks noChangeArrowheads="1"/>
          </p:cNvSpPr>
          <p:nvPr/>
        </p:nvSpPr>
        <p:spPr bwMode="auto">
          <a:xfrm>
            <a:off x="685800" y="4800600"/>
            <a:ext cx="7848600" cy="1465263"/>
          </a:xfrm>
          <a:prstGeom prst="rect">
            <a:avLst/>
          </a:prstGeom>
          <a:noFill/>
          <a:ln w="9525" algn="ctr">
            <a:noFill/>
            <a:miter lim="800000"/>
            <a:headEnd/>
            <a:tailEnd/>
          </a:ln>
          <a:effectLst/>
        </p:spPr>
        <p:txBody>
          <a:bodyPr>
            <a:spAutoFit/>
          </a:bodyPr>
          <a:lstStyle/>
          <a:p>
            <a:pPr algn="l"/>
            <a:r>
              <a:rPr lang="en-US" sz="1800" b="1" dirty="0"/>
              <a:t>To “</a:t>
            </a:r>
            <a:r>
              <a:rPr lang="en-US" sz="1800" b="1" dirty="0">
                <a:solidFill>
                  <a:srgbClr val="CC3300"/>
                </a:solidFill>
              </a:rPr>
              <a:t>read</a:t>
            </a:r>
            <a:r>
              <a:rPr lang="en-US" sz="1800" b="1" dirty="0"/>
              <a:t>,” or sense the value of the DRAM cell, </a:t>
            </a:r>
            <a:r>
              <a:rPr lang="en-US" sz="1800" b="1" u="sng" dirty="0"/>
              <a:t>the word line once again has a voltage applied to it, which turns on the transistor</a:t>
            </a:r>
            <a:r>
              <a:rPr lang="en-US" sz="1800" b="1" dirty="0"/>
              <a:t>.  </a:t>
            </a:r>
            <a:r>
              <a:rPr lang="en-US" sz="1800" b="1" dirty="0">
                <a:solidFill>
                  <a:srgbClr val="CC3300"/>
                </a:solidFill>
              </a:rPr>
              <a:t>If the capacitor is charged, current flows OUT of the transistor, and this current is sensed and amplified, showing that a “1” is present.</a:t>
            </a:r>
            <a:r>
              <a:rPr lang="en-US" sz="1800" b="1" dirty="0"/>
              <a:t>  </a:t>
            </a:r>
            <a:r>
              <a:rPr lang="en-US" sz="1800" b="1" dirty="0">
                <a:solidFill>
                  <a:schemeClr val="accent2"/>
                </a:solidFill>
              </a:rPr>
              <a:t>If the capacitor is discharged, no current flows, so that the sensing element determines that a logic 0 is present.  </a:t>
            </a:r>
          </a:p>
        </p:txBody>
      </p:sp>
      <p:grpSp>
        <p:nvGrpSpPr>
          <p:cNvPr id="110659" name="Group 67"/>
          <p:cNvGrpSpPr>
            <a:grpSpLocks/>
          </p:cNvGrpSpPr>
          <p:nvPr/>
        </p:nvGrpSpPr>
        <p:grpSpPr bwMode="auto">
          <a:xfrm>
            <a:off x="685800" y="1905000"/>
            <a:ext cx="7559675" cy="2881313"/>
            <a:chOff x="432" y="1200"/>
            <a:chExt cx="4762" cy="1815"/>
          </a:xfrm>
        </p:grpSpPr>
        <p:grpSp>
          <p:nvGrpSpPr>
            <p:cNvPr id="110597" name="Group 5"/>
            <p:cNvGrpSpPr>
              <a:grpSpLocks/>
            </p:cNvGrpSpPr>
            <p:nvPr/>
          </p:nvGrpSpPr>
          <p:grpSpPr bwMode="auto">
            <a:xfrm>
              <a:off x="3560" y="1417"/>
              <a:ext cx="616" cy="1392"/>
              <a:chOff x="3320" y="1536"/>
              <a:chExt cx="616" cy="1392"/>
            </a:xfrm>
          </p:grpSpPr>
          <p:sp>
            <p:nvSpPr>
              <p:cNvPr id="110598" name="Line 6"/>
              <p:cNvSpPr>
                <a:spLocks noChangeShapeType="1"/>
              </p:cNvSpPr>
              <p:nvPr/>
            </p:nvSpPr>
            <p:spPr bwMode="auto">
              <a:xfrm flipV="1">
                <a:off x="3792" y="2544"/>
                <a:ext cx="0" cy="240"/>
              </a:xfrm>
              <a:prstGeom prst="line">
                <a:avLst/>
              </a:prstGeom>
              <a:noFill/>
              <a:ln w="28575">
                <a:solidFill>
                  <a:srgbClr val="CC3300"/>
                </a:solidFill>
                <a:round/>
                <a:headEnd/>
                <a:tailEnd/>
              </a:ln>
              <a:effectLst/>
            </p:spPr>
            <p:txBody>
              <a:bodyPr wrap="none" anchor="ctr"/>
              <a:lstStyle/>
              <a:p>
                <a:endParaRPr lang="en-US" dirty="0"/>
              </a:p>
            </p:txBody>
          </p:sp>
          <p:grpSp>
            <p:nvGrpSpPr>
              <p:cNvPr id="110599" name="Group 7"/>
              <p:cNvGrpSpPr>
                <a:grpSpLocks/>
              </p:cNvGrpSpPr>
              <p:nvPr/>
            </p:nvGrpSpPr>
            <p:grpSpPr bwMode="auto">
              <a:xfrm>
                <a:off x="3648" y="2784"/>
                <a:ext cx="288" cy="144"/>
                <a:chOff x="3648" y="2448"/>
                <a:chExt cx="288" cy="144"/>
              </a:xfrm>
            </p:grpSpPr>
            <p:sp>
              <p:nvSpPr>
                <p:cNvPr id="110600" name="Line 8"/>
                <p:cNvSpPr>
                  <a:spLocks noChangeShapeType="1"/>
                </p:cNvSpPr>
                <p:nvPr/>
              </p:nvSpPr>
              <p:spPr bwMode="auto">
                <a:xfrm>
                  <a:off x="3648" y="2448"/>
                  <a:ext cx="288" cy="0"/>
                </a:xfrm>
                <a:prstGeom prst="line">
                  <a:avLst/>
                </a:prstGeom>
                <a:noFill/>
                <a:ln w="28575">
                  <a:solidFill>
                    <a:schemeClr val="accent2"/>
                  </a:solidFill>
                  <a:round/>
                  <a:headEnd/>
                  <a:tailEnd/>
                </a:ln>
                <a:effectLst/>
              </p:spPr>
              <p:txBody>
                <a:bodyPr wrap="none" anchor="ctr"/>
                <a:lstStyle/>
                <a:p>
                  <a:endParaRPr lang="en-US" dirty="0"/>
                </a:p>
              </p:txBody>
            </p:sp>
            <p:sp>
              <p:nvSpPr>
                <p:cNvPr id="110601" name="Line 9"/>
                <p:cNvSpPr>
                  <a:spLocks noChangeShapeType="1"/>
                </p:cNvSpPr>
                <p:nvPr/>
              </p:nvSpPr>
              <p:spPr bwMode="auto">
                <a:xfrm>
                  <a:off x="3696" y="2496"/>
                  <a:ext cx="192" cy="0"/>
                </a:xfrm>
                <a:prstGeom prst="line">
                  <a:avLst/>
                </a:prstGeom>
                <a:noFill/>
                <a:ln w="28575">
                  <a:solidFill>
                    <a:schemeClr val="accent2"/>
                  </a:solidFill>
                  <a:round/>
                  <a:headEnd/>
                  <a:tailEnd/>
                </a:ln>
                <a:effectLst/>
              </p:spPr>
              <p:txBody>
                <a:bodyPr wrap="none" anchor="ctr"/>
                <a:lstStyle/>
                <a:p>
                  <a:endParaRPr lang="en-US" dirty="0"/>
                </a:p>
              </p:txBody>
            </p:sp>
            <p:sp>
              <p:nvSpPr>
                <p:cNvPr id="110602" name="Line 10"/>
                <p:cNvSpPr>
                  <a:spLocks noChangeShapeType="1"/>
                </p:cNvSpPr>
                <p:nvPr/>
              </p:nvSpPr>
              <p:spPr bwMode="auto">
                <a:xfrm>
                  <a:off x="3744" y="2544"/>
                  <a:ext cx="96" cy="0"/>
                </a:xfrm>
                <a:prstGeom prst="line">
                  <a:avLst/>
                </a:prstGeom>
                <a:noFill/>
                <a:ln w="28575">
                  <a:solidFill>
                    <a:schemeClr val="accent2"/>
                  </a:solidFill>
                  <a:round/>
                  <a:headEnd/>
                  <a:tailEnd/>
                </a:ln>
                <a:effectLst/>
              </p:spPr>
              <p:txBody>
                <a:bodyPr wrap="none" anchor="ctr"/>
                <a:lstStyle/>
                <a:p>
                  <a:endParaRPr lang="en-US" dirty="0"/>
                </a:p>
              </p:txBody>
            </p:sp>
            <p:sp>
              <p:nvSpPr>
                <p:cNvPr id="110603" name="Line 11"/>
                <p:cNvSpPr>
                  <a:spLocks noChangeShapeType="1"/>
                </p:cNvSpPr>
                <p:nvPr/>
              </p:nvSpPr>
              <p:spPr bwMode="auto">
                <a:xfrm>
                  <a:off x="3774" y="2592"/>
                  <a:ext cx="48" cy="0"/>
                </a:xfrm>
                <a:prstGeom prst="line">
                  <a:avLst/>
                </a:prstGeom>
                <a:noFill/>
                <a:ln w="28575">
                  <a:solidFill>
                    <a:schemeClr val="accent2"/>
                  </a:solidFill>
                  <a:round/>
                  <a:headEnd/>
                  <a:tailEnd/>
                </a:ln>
                <a:effectLst/>
              </p:spPr>
              <p:txBody>
                <a:bodyPr wrap="none" anchor="ctr"/>
                <a:lstStyle/>
                <a:p>
                  <a:endParaRPr lang="en-US" dirty="0"/>
                </a:p>
              </p:txBody>
            </p:sp>
          </p:grpSp>
          <p:sp>
            <p:nvSpPr>
              <p:cNvPr id="110604" name="Line 12"/>
              <p:cNvSpPr>
                <a:spLocks noChangeShapeType="1"/>
              </p:cNvSpPr>
              <p:nvPr/>
            </p:nvSpPr>
            <p:spPr bwMode="auto">
              <a:xfrm>
                <a:off x="3648" y="2448"/>
                <a:ext cx="288" cy="0"/>
              </a:xfrm>
              <a:prstGeom prst="line">
                <a:avLst/>
              </a:prstGeom>
              <a:noFill/>
              <a:ln w="28575">
                <a:solidFill>
                  <a:srgbClr val="CC3300"/>
                </a:solidFill>
                <a:round/>
                <a:headEnd/>
                <a:tailEnd/>
              </a:ln>
              <a:effectLst/>
            </p:spPr>
            <p:txBody>
              <a:bodyPr wrap="none" anchor="ctr"/>
              <a:lstStyle/>
              <a:p>
                <a:endParaRPr lang="en-US" dirty="0"/>
              </a:p>
            </p:txBody>
          </p:sp>
          <p:sp>
            <p:nvSpPr>
              <p:cNvPr id="110605" name="Line 13"/>
              <p:cNvSpPr>
                <a:spLocks noChangeShapeType="1"/>
              </p:cNvSpPr>
              <p:nvPr/>
            </p:nvSpPr>
            <p:spPr bwMode="auto">
              <a:xfrm>
                <a:off x="3648" y="2544"/>
                <a:ext cx="288" cy="0"/>
              </a:xfrm>
              <a:prstGeom prst="line">
                <a:avLst/>
              </a:prstGeom>
              <a:noFill/>
              <a:ln w="28575">
                <a:solidFill>
                  <a:srgbClr val="CC3300"/>
                </a:solidFill>
                <a:round/>
                <a:headEnd/>
                <a:tailEnd/>
              </a:ln>
              <a:effectLst/>
            </p:spPr>
            <p:txBody>
              <a:bodyPr wrap="none" anchor="ctr"/>
              <a:lstStyle/>
              <a:p>
                <a:endParaRPr lang="en-US" dirty="0"/>
              </a:p>
            </p:txBody>
          </p:sp>
          <p:sp>
            <p:nvSpPr>
              <p:cNvPr id="110606" name="Line 14"/>
              <p:cNvSpPr>
                <a:spLocks noChangeShapeType="1"/>
              </p:cNvSpPr>
              <p:nvPr/>
            </p:nvSpPr>
            <p:spPr bwMode="auto">
              <a:xfrm flipV="1">
                <a:off x="3792" y="2208"/>
                <a:ext cx="0" cy="240"/>
              </a:xfrm>
              <a:prstGeom prst="line">
                <a:avLst/>
              </a:prstGeom>
              <a:noFill/>
              <a:ln w="28575">
                <a:solidFill>
                  <a:srgbClr val="CC3300"/>
                </a:solidFill>
                <a:round/>
                <a:headEnd/>
                <a:tailEnd/>
              </a:ln>
              <a:effectLst/>
            </p:spPr>
            <p:txBody>
              <a:bodyPr wrap="none" anchor="ctr"/>
              <a:lstStyle/>
              <a:p>
                <a:endParaRPr lang="en-US" dirty="0"/>
              </a:p>
            </p:txBody>
          </p:sp>
          <p:sp>
            <p:nvSpPr>
              <p:cNvPr id="110607" name="Line 15"/>
              <p:cNvSpPr>
                <a:spLocks noChangeShapeType="1"/>
              </p:cNvSpPr>
              <p:nvPr/>
            </p:nvSpPr>
            <p:spPr bwMode="auto">
              <a:xfrm>
                <a:off x="3704" y="1872"/>
                <a:ext cx="96" cy="0"/>
              </a:xfrm>
              <a:prstGeom prst="line">
                <a:avLst/>
              </a:prstGeom>
              <a:noFill/>
              <a:ln w="28575">
                <a:solidFill>
                  <a:srgbClr val="009900"/>
                </a:solidFill>
                <a:round/>
                <a:headEnd/>
                <a:tailEnd/>
              </a:ln>
              <a:effectLst/>
            </p:spPr>
            <p:txBody>
              <a:bodyPr wrap="none" anchor="ctr"/>
              <a:lstStyle/>
              <a:p>
                <a:endParaRPr lang="en-US" dirty="0"/>
              </a:p>
            </p:txBody>
          </p:sp>
          <p:sp>
            <p:nvSpPr>
              <p:cNvPr id="110608" name="Line 16"/>
              <p:cNvSpPr>
                <a:spLocks noChangeShapeType="1"/>
              </p:cNvSpPr>
              <p:nvPr/>
            </p:nvSpPr>
            <p:spPr bwMode="auto">
              <a:xfrm>
                <a:off x="3704" y="2064"/>
                <a:ext cx="96" cy="0"/>
              </a:xfrm>
              <a:prstGeom prst="line">
                <a:avLst/>
              </a:prstGeom>
              <a:noFill/>
              <a:ln w="28575">
                <a:solidFill>
                  <a:srgbClr val="009900"/>
                </a:solidFill>
                <a:round/>
                <a:headEnd/>
                <a:tailEnd/>
              </a:ln>
              <a:effectLst/>
            </p:spPr>
            <p:txBody>
              <a:bodyPr wrap="none" anchor="ctr"/>
              <a:lstStyle/>
              <a:p>
                <a:endParaRPr lang="en-US" dirty="0"/>
              </a:p>
            </p:txBody>
          </p:sp>
          <p:sp>
            <p:nvSpPr>
              <p:cNvPr id="110609" name="Line 17"/>
              <p:cNvSpPr>
                <a:spLocks noChangeShapeType="1"/>
              </p:cNvSpPr>
              <p:nvPr/>
            </p:nvSpPr>
            <p:spPr bwMode="auto">
              <a:xfrm>
                <a:off x="3704" y="1824"/>
                <a:ext cx="0" cy="288"/>
              </a:xfrm>
              <a:prstGeom prst="line">
                <a:avLst/>
              </a:prstGeom>
              <a:noFill/>
              <a:ln w="28575">
                <a:solidFill>
                  <a:srgbClr val="009900"/>
                </a:solidFill>
                <a:round/>
                <a:headEnd/>
                <a:tailEnd/>
              </a:ln>
              <a:effectLst/>
            </p:spPr>
            <p:txBody>
              <a:bodyPr wrap="none" anchor="ctr"/>
              <a:lstStyle/>
              <a:p>
                <a:endParaRPr lang="en-US" dirty="0"/>
              </a:p>
            </p:txBody>
          </p:sp>
          <p:sp>
            <p:nvSpPr>
              <p:cNvPr id="110610" name="Line 18"/>
              <p:cNvSpPr>
                <a:spLocks noChangeShapeType="1"/>
              </p:cNvSpPr>
              <p:nvPr/>
            </p:nvSpPr>
            <p:spPr bwMode="auto">
              <a:xfrm>
                <a:off x="3792" y="1536"/>
                <a:ext cx="0" cy="336"/>
              </a:xfrm>
              <a:prstGeom prst="line">
                <a:avLst/>
              </a:prstGeom>
              <a:noFill/>
              <a:ln w="28575">
                <a:solidFill>
                  <a:srgbClr val="009900"/>
                </a:solidFill>
                <a:round/>
                <a:headEnd/>
                <a:tailEnd/>
              </a:ln>
              <a:effectLst/>
            </p:spPr>
            <p:txBody>
              <a:bodyPr wrap="none" anchor="ctr"/>
              <a:lstStyle/>
              <a:p>
                <a:endParaRPr lang="en-US" dirty="0"/>
              </a:p>
            </p:txBody>
          </p:sp>
          <p:sp>
            <p:nvSpPr>
              <p:cNvPr id="110611" name="Line 19"/>
              <p:cNvSpPr>
                <a:spLocks noChangeShapeType="1"/>
              </p:cNvSpPr>
              <p:nvPr/>
            </p:nvSpPr>
            <p:spPr bwMode="auto">
              <a:xfrm>
                <a:off x="3792" y="2064"/>
                <a:ext cx="0" cy="144"/>
              </a:xfrm>
              <a:prstGeom prst="line">
                <a:avLst/>
              </a:prstGeom>
              <a:noFill/>
              <a:ln w="28575">
                <a:solidFill>
                  <a:srgbClr val="009900"/>
                </a:solidFill>
                <a:round/>
                <a:headEnd/>
                <a:tailEnd/>
              </a:ln>
              <a:effectLst/>
            </p:spPr>
            <p:txBody>
              <a:bodyPr wrap="none" anchor="ctr"/>
              <a:lstStyle/>
              <a:p>
                <a:endParaRPr lang="en-US" dirty="0"/>
              </a:p>
            </p:txBody>
          </p:sp>
          <p:sp>
            <p:nvSpPr>
              <p:cNvPr id="110612" name="Line 20"/>
              <p:cNvSpPr>
                <a:spLocks noChangeShapeType="1"/>
              </p:cNvSpPr>
              <p:nvPr/>
            </p:nvSpPr>
            <p:spPr bwMode="auto">
              <a:xfrm>
                <a:off x="3656" y="1872"/>
                <a:ext cx="0" cy="192"/>
              </a:xfrm>
              <a:prstGeom prst="line">
                <a:avLst/>
              </a:prstGeom>
              <a:noFill/>
              <a:ln w="28575">
                <a:solidFill>
                  <a:srgbClr val="009900"/>
                </a:solidFill>
                <a:round/>
                <a:headEnd/>
                <a:tailEnd/>
              </a:ln>
              <a:effectLst/>
            </p:spPr>
            <p:txBody>
              <a:bodyPr wrap="none" anchor="ctr"/>
              <a:lstStyle/>
              <a:p>
                <a:endParaRPr lang="en-US" dirty="0"/>
              </a:p>
            </p:txBody>
          </p:sp>
          <p:sp>
            <p:nvSpPr>
              <p:cNvPr id="110613" name="Line 21"/>
              <p:cNvSpPr>
                <a:spLocks noChangeShapeType="1"/>
              </p:cNvSpPr>
              <p:nvPr/>
            </p:nvSpPr>
            <p:spPr bwMode="auto">
              <a:xfrm>
                <a:off x="3320" y="1968"/>
                <a:ext cx="336" cy="0"/>
              </a:xfrm>
              <a:prstGeom prst="line">
                <a:avLst/>
              </a:prstGeom>
              <a:noFill/>
              <a:ln w="28575">
                <a:solidFill>
                  <a:srgbClr val="009900"/>
                </a:solidFill>
                <a:round/>
                <a:headEnd/>
                <a:tailEnd/>
              </a:ln>
              <a:effectLst/>
            </p:spPr>
            <p:txBody>
              <a:bodyPr wrap="none" anchor="ctr"/>
              <a:lstStyle/>
              <a:p>
                <a:endParaRPr lang="en-US" dirty="0"/>
              </a:p>
            </p:txBody>
          </p:sp>
        </p:grpSp>
        <p:sp>
          <p:nvSpPr>
            <p:cNvPr id="110614" name="Line 22"/>
            <p:cNvSpPr>
              <a:spLocks noChangeShapeType="1"/>
            </p:cNvSpPr>
            <p:nvPr/>
          </p:nvSpPr>
          <p:spPr bwMode="auto">
            <a:xfrm>
              <a:off x="3120" y="1417"/>
              <a:ext cx="1728" cy="0"/>
            </a:xfrm>
            <a:prstGeom prst="line">
              <a:avLst/>
            </a:prstGeom>
            <a:noFill/>
            <a:ln w="19050">
              <a:solidFill>
                <a:schemeClr val="tx1"/>
              </a:solidFill>
              <a:round/>
              <a:headEnd/>
              <a:tailEnd/>
            </a:ln>
            <a:effectLst/>
          </p:spPr>
          <p:txBody>
            <a:bodyPr wrap="none" anchor="ctr"/>
            <a:lstStyle/>
            <a:p>
              <a:endParaRPr lang="en-US" dirty="0"/>
            </a:p>
          </p:txBody>
        </p:sp>
        <p:sp>
          <p:nvSpPr>
            <p:cNvPr id="110615" name="Line 23"/>
            <p:cNvSpPr>
              <a:spLocks noChangeShapeType="1"/>
            </p:cNvSpPr>
            <p:nvPr/>
          </p:nvSpPr>
          <p:spPr bwMode="auto">
            <a:xfrm>
              <a:off x="3558" y="1225"/>
              <a:ext cx="0" cy="1584"/>
            </a:xfrm>
            <a:prstGeom prst="line">
              <a:avLst/>
            </a:prstGeom>
            <a:noFill/>
            <a:ln w="19050">
              <a:solidFill>
                <a:srgbClr val="996633"/>
              </a:solidFill>
              <a:round/>
              <a:headEnd/>
              <a:tailEnd/>
            </a:ln>
            <a:effectLst/>
          </p:spPr>
          <p:txBody>
            <a:bodyPr wrap="none" anchor="ctr"/>
            <a:lstStyle/>
            <a:p>
              <a:endParaRPr lang="en-US" dirty="0"/>
            </a:p>
          </p:txBody>
        </p:sp>
        <p:sp>
          <p:nvSpPr>
            <p:cNvPr id="110616" name="Text Box 24"/>
            <p:cNvSpPr txBox="1">
              <a:spLocks noChangeArrowheads="1"/>
            </p:cNvSpPr>
            <p:nvPr/>
          </p:nvSpPr>
          <p:spPr bwMode="auto">
            <a:xfrm>
              <a:off x="3924" y="1200"/>
              <a:ext cx="413" cy="173"/>
            </a:xfrm>
            <a:prstGeom prst="rect">
              <a:avLst/>
            </a:prstGeom>
            <a:noFill/>
            <a:ln w="9525" algn="ctr">
              <a:noFill/>
              <a:miter lim="800000"/>
              <a:headEnd/>
              <a:tailEnd/>
            </a:ln>
            <a:effectLst/>
          </p:spPr>
          <p:txBody>
            <a:bodyPr wrap="none">
              <a:spAutoFit/>
            </a:bodyPr>
            <a:lstStyle/>
            <a:p>
              <a:r>
                <a:rPr lang="en-US" sz="1200" b="1" dirty="0"/>
                <a:t>Bit line</a:t>
              </a:r>
            </a:p>
          </p:txBody>
        </p:sp>
        <p:sp>
          <p:nvSpPr>
            <p:cNvPr id="110617" name="Text Box 25"/>
            <p:cNvSpPr txBox="1">
              <a:spLocks noChangeArrowheads="1"/>
            </p:cNvSpPr>
            <p:nvPr/>
          </p:nvSpPr>
          <p:spPr bwMode="auto">
            <a:xfrm>
              <a:off x="3216" y="2137"/>
              <a:ext cx="356" cy="288"/>
            </a:xfrm>
            <a:prstGeom prst="rect">
              <a:avLst/>
            </a:prstGeom>
            <a:noFill/>
            <a:ln w="9525" algn="ctr">
              <a:noFill/>
              <a:miter lim="800000"/>
              <a:headEnd/>
              <a:tailEnd/>
            </a:ln>
            <a:effectLst/>
          </p:spPr>
          <p:txBody>
            <a:bodyPr wrap="none">
              <a:spAutoFit/>
            </a:bodyPr>
            <a:lstStyle/>
            <a:p>
              <a:r>
                <a:rPr lang="en-US" sz="1200" b="1" dirty="0">
                  <a:solidFill>
                    <a:srgbClr val="996633"/>
                  </a:solidFill>
                </a:rPr>
                <a:t>Word</a:t>
              </a:r>
            </a:p>
            <a:p>
              <a:r>
                <a:rPr lang="en-US" sz="1200" b="1" dirty="0">
                  <a:solidFill>
                    <a:srgbClr val="996633"/>
                  </a:solidFill>
                </a:rPr>
                <a:t>line</a:t>
              </a:r>
            </a:p>
          </p:txBody>
        </p:sp>
        <p:sp>
          <p:nvSpPr>
            <p:cNvPr id="110618" name="Text Box 26"/>
            <p:cNvSpPr txBox="1">
              <a:spLocks noChangeArrowheads="1"/>
            </p:cNvSpPr>
            <p:nvPr/>
          </p:nvSpPr>
          <p:spPr bwMode="auto">
            <a:xfrm>
              <a:off x="4030" y="1705"/>
              <a:ext cx="516" cy="288"/>
            </a:xfrm>
            <a:prstGeom prst="rect">
              <a:avLst/>
            </a:prstGeom>
            <a:noFill/>
            <a:ln w="9525" algn="ctr">
              <a:noFill/>
              <a:miter lim="800000"/>
              <a:headEnd/>
              <a:tailEnd/>
            </a:ln>
            <a:effectLst/>
          </p:spPr>
          <p:txBody>
            <a:bodyPr wrap="none">
              <a:spAutoFit/>
            </a:bodyPr>
            <a:lstStyle/>
            <a:p>
              <a:r>
                <a:rPr lang="en-US" sz="1200" b="1" dirty="0">
                  <a:solidFill>
                    <a:srgbClr val="009900"/>
                  </a:solidFill>
                </a:rPr>
                <a:t>CMOS </a:t>
              </a:r>
            </a:p>
            <a:p>
              <a:r>
                <a:rPr lang="en-US" sz="1200" b="1" dirty="0">
                  <a:solidFill>
                    <a:srgbClr val="009900"/>
                  </a:solidFill>
                </a:rPr>
                <a:t>transistor</a:t>
              </a:r>
            </a:p>
          </p:txBody>
        </p:sp>
        <p:sp>
          <p:nvSpPr>
            <p:cNvPr id="110619" name="Text Box 27"/>
            <p:cNvSpPr txBox="1">
              <a:spLocks noChangeArrowheads="1"/>
            </p:cNvSpPr>
            <p:nvPr/>
          </p:nvSpPr>
          <p:spPr bwMode="auto">
            <a:xfrm>
              <a:off x="4221" y="2636"/>
              <a:ext cx="441" cy="173"/>
            </a:xfrm>
            <a:prstGeom prst="rect">
              <a:avLst/>
            </a:prstGeom>
            <a:noFill/>
            <a:ln w="9525" algn="ctr">
              <a:noFill/>
              <a:miter lim="800000"/>
              <a:headEnd/>
              <a:tailEnd/>
            </a:ln>
            <a:effectLst/>
          </p:spPr>
          <p:txBody>
            <a:bodyPr wrap="none">
              <a:spAutoFit/>
            </a:bodyPr>
            <a:lstStyle/>
            <a:p>
              <a:r>
                <a:rPr lang="en-US" sz="1200" b="1" dirty="0">
                  <a:solidFill>
                    <a:schemeClr val="accent2"/>
                  </a:solidFill>
                </a:rPr>
                <a:t>Ground</a:t>
              </a:r>
            </a:p>
          </p:txBody>
        </p:sp>
        <p:grpSp>
          <p:nvGrpSpPr>
            <p:cNvPr id="110620" name="Group 28"/>
            <p:cNvGrpSpPr>
              <a:grpSpLocks/>
            </p:cNvGrpSpPr>
            <p:nvPr/>
          </p:nvGrpSpPr>
          <p:grpSpPr bwMode="auto">
            <a:xfrm>
              <a:off x="1304" y="1417"/>
              <a:ext cx="616" cy="1392"/>
              <a:chOff x="3320" y="1536"/>
              <a:chExt cx="616" cy="1392"/>
            </a:xfrm>
          </p:grpSpPr>
          <p:sp>
            <p:nvSpPr>
              <p:cNvPr id="110621" name="Line 29"/>
              <p:cNvSpPr>
                <a:spLocks noChangeShapeType="1"/>
              </p:cNvSpPr>
              <p:nvPr/>
            </p:nvSpPr>
            <p:spPr bwMode="auto">
              <a:xfrm flipV="1">
                <a:off x="3792" y="2544"/>
                <a:ext cx="0" cy="240"/>
              </a:xfrm>
              <a:prstGeom prst="line">
                <a:avLst/>
              </a:prstGeom>
              <a:noFill/>
              <a:ln w="28575">
                <a:solidFill>
                  <a:srgbClr val="CC3300"/>
                </a:solidFill>
                <a:round/>
                <a:headEnd/>
                <a:tailEnd/>
              </a:ln>
              <a:effectLst/>
            </p:spPr>
            <p:txBody>
              <a:bodyPr wrap="none" anchor="ctr"/>
              <a:lstStyle/>
              <a:p>
                <a:endParaRPr lang="en-US" dirty="0"/>
              </a:p>
            </p:txBody>
          </p:sp>
          <p:grpSp>
            <p:nvGrpSpPr>
              <p:cNvPr id="110622" name="Group 30"/>
              <p:cNvGrpSpPr>
                <a:grpSpLocks/>
              </p:cNvGrpSpPr>
              <p:nvPr/>
            </p:nvGrpSpPr>
            <p:grpSpPr bwMode="auto">
              <a:xfrm>
                <a:off x="3648" y="2784"/>
                <a:ext cx="288" cy="144"/>
                <a:chOff x="3648" y="2448"/>
                <a:chExt cx="288" cy="144"/>
              </a:xfrm>
            </p:grpSpPr>
            <p:sp>
              <p:nvSpPr>
                <p:cNvPr id="110623" name="Line 31"/>
                <p:cNvSpPr>
                  <a:spLocks noChangeShapeType="1"/>
                </p:cNvSpPr>
                <p:nvPr/>
              </p:nvSpPr>
              <p:spPr bwMode="auto">
                <a:xfrm>
                  <a:off x="3648" y="2448"/>
                  <a:ext cx="288" cy="0"/>
                </a:xfrm>
                <a:prstGeom prst="line">
                  <a:avLst/>
                </a:prstGeom>
                <a:noFill/>
                <a:ln w="28575">
                  <a:solidFill>
                    <a:schemeClr val="accent2"/>
                  </a:solidFill>
                  <a:round/>
                  <a:headEnd/>
                  <a:tailEnd/>
                </a:ln>
                <a:effectLst/>
              </p:spPr>
              <p:txBody>
                <a:bodyPr wrap="none" anchor="ctr"/>
                <a:lstStyle/>
                <a:p>
                  <a:endParaRPr lang="en-US" dirty="0"/>
                </a:p>
              </p:txBody>
            </p:sp>
            <p:sp>
              <p:nvSpPr>
                <p:cNvPr id="110624" name="Line 32"/>
                <p:cNvSpPr>
                  <a:spLocks noChangeShapeType="1"/>
                </p:cNvSpPr>
                <p:nvPr/>
              </p:nvSpPr>
              <p:spPr bwMode="auto">
                <a:xfrm>
                  <a:off x="3696" y="2496"/>
                  <a:ext cx="192" cy="0"/>
                </a:xfrm>
                <a:prstGeom prst="line">
                  <a:avLst/>
                </a:prstGeom>
                <a:noFill/>
                <a:ln w="28575">
                  <a:solidFill>
                    <a:schemeClr val="accent2"/>
                  </a:solidFill>
                  <a:round/>
                  <a:headEnd/>
                  <a:tailEnd/>
                </a:ln>
                <a:effectLst/>
              </p:spPr>
              <p:txBody>
                <a:bodyPr wrap="none" anchor="ctr"/>
                <a:lstStyle/>
                <a:p>
                  <a:endParaRPr lang="en-US" dirty="0"/>
                </a:p>
              </p:txBody>
            </p:sp>
            <p:sp>
              <p:nvSpPr>
                <p:cNvPr id="110625" name="Line 33"/>
                <p:cNvSpPr>
                  <a:spLocks noChangeShapeType="1"/>
                </p:cNvSpPr>
                <p:nvPr/>
              </p:nvSpPr>
              <p:spPr bwMode="auto">
                <a:xfrm>
                  <a:off x="3744" y="2544"/>
                  <a:ext cx="96" cy="0"/>
                </a:xfrm>
                <a:prstGeom prst="line">
                  <a:avLst/>
                </a:prstGeom>
                <a:noFill/>
                <a:ln w="28575">
                  <a:solidFill>
                    <a:schemeClr val="accent2"/>
                  </a:solidFill>
                  <a:round/>
                  <a:headEnd/>
                  <a:tailEnd/>
                </a:ln>
                <a:effectLst/>
              </p:spPr>
              <p:txBody>
                <a:bodyPr wrap="none" anchor="ctr"/>
                <a:lstStyle/>
                <a:p>
                  <a:endParaRPr lang="en-US" dirty="0"/>
                </a:p>
              </p:txBody>
            </p:sp>
            <p:sp>
              <p:nvSpPr>
                <p:cNvPr id="110626" name="Line 34"/>
                <p:cNvSpPr>
                  <a:spLocks noChangeShapeType="1"/>
                </p:cNvSpPr>
                <p:nvPr/>
              </p:nvSpPr>
              <p:spPr bwMode="auto">
                <a:xfrm>
                  <a:off x="3774" y="2592"/>
                  <a:ext cx="48" cy="0"/>
                </a:xfrm>
                <a:prstGeom prst="line">
                  <a:avLst/>
                </a:prstGeom>
                <a:noFill/>
                <a:ln w="28575">
                  <a:solidFill>
                    <a:schemeClr val="accent2"/>
                  </a:solidFill>
                  <a:round/>
                  <a:headEnd/>
                  <a:tailEnd/>
                </a:ln>
                <a:effectLst/>
              </p:spPr>
              <p:txBody>
                <a:bodyPr wrap="none" anchor="ctr"/>
                <a:lstStyle/>
                <a:p>
                  <a:endParaRPr lang="en-US" dirty="0"/>
                </a:p>
              </p:txBody>
            </p:sp>
          </p:grpSp>
          <p:sp>
            <p:nvSpPr>
              <p:cNvPr id="110627" name="Line 35"/>
              <p:cNvSpPr>
                <a:spLocks noChangeShapeType="1"/>
              </p:cNvSpPr>
              <p:nvPr/>
            </p:nvSpPr>
            <p:spPr bwMode="auto">
              <a:xfrm>
                <a:off x="3648" y="2448"/>
                <a:ext cx="288" cy="0"/>
              </a:xfrm>
              <a:prstGeom prst="line">
                <a:avLst/>
              </a:prstGeom>
              <a:noFill/>
              <a:ln w="28575">
                <a:solidFill>
                  <a:srgbClr val="CC3300"/>
                </a:solidFill>
                <a:round/>
                <a:headEnd/>
                <a:tailEnd/>
              </a:ln>
              <a:effectLst/>
            </p:spPr>
            <p:txBody>
              <a:bodyPr wrap="none" anchor="ctr"/>
              <a:lstStyle/>
              <a:p>
                <a:endParaRPr lang="en-US" dirty="0"/>
              </a:p>
            </p:txBody>
          </p:sp>
          <p:sp>
            <p:nvSpPr>
              <p:cNvPr id="110628" name="Line 36"/>
              <p:cNvSpPr>
                <a:spLocks noChangeShapeType="1"/>
              </p:cNvSpPr>
              <p:nvPr/>
            </p:nvSpPr>
            <p:spPr bwMode="auto">
              <a:xfrm>
                <a:off x="3648" y="2544"/>
                <a:ext cx="288" cy="0"/>
              </a:xfrm>
              <a:prstGeom prst="line">
                <a:avLst/>
              </a:prstGeom>
              <a:noFill/>
              <a:ln w="28575">
                <a:solidFill>
                  <a:srgbClr val="CC3300"/>
                </a:solidFill>
                <a:round/>
                <a:headEnd/>
                <a:tailEnd/>
              </a:ln>
              <a:effectLst/>
            </p:spPr>
            <p:txBody>
              <a:bodyPr wrap="none" anchor="ctr"/>
              <a:lstStyle/>
              <a:p>
                <a:endParaRPr lang="en-US" dirty="0"/>
              </a:p>
            </p:txBody>
          </p:sp>
          <p:sp>
            <p:nvSpPr>
              <p:cNvPr id="110629" name="Line 37"/>
              <p:cNvSpPr>
                <a:spLocks noChangeShapeType="1"/>
              </p:cNvSpPr>
              <p:nvPr/>
            </p:nvSpPr>
            <p:spPr bwMode="auto">
              <a:xfrm flipV="1">
                <a:off x="3792" y="2208"/>
                <a:ext cx="0" cy="240"/>
              </a:xfrm>
              <a:prstGeom prst="line">
                <a:avLst/>
              </a:prstGeom>
              <a:noFill/>
              <a:ln w="28575">
                <a:solidFill>
                  <a:srgbClr val="CC3300"/>
                </a:solidFill>
                <a:round/>
                <a:headEnd/>
                <a:tailEnd/>
              </a:ln>
              <a:effectLst/>
            </p:spPr>
            <p:txBody>
              <a:bodyPr wrap="none" anchor="ctr"/>
              <a:lstStyle/>
              <a:p>
                <a:endParaRPr lang="en-US" dirty="0"/>
              </a:p>
            </p:txBody>
          </p:sp>
          <p:sp>
            <p:nvSpPr>
              <p:cNvPr id="110630" name="Line 38"/>
              <p:cNvSpPr>
                <a:spLocks noChangeShapeType="1"/>
              </p:cNvSpPr>
              <p:nvPr/>
            </p:nvSpPr>
            <p:spPr bwMode="auto">
              <a:xfrm>
                <a:off x="3704" y="1872"/>
                <a:ext cx="96" cy="0"/>
              </a:xfrm>
              <a:prstGeom prst="line">
                <a:avLst/>
              </a:prstGeom>
              <a:noFill/>
              <a:ln w="28575">
                <a:solidFill>
                  <a:srgbClr val="009900"/>
                </a:solidFill>
                <a:round/>
                <a:headEnd/>
                <a:tailEnd/>
              </a:ln>
              <a:effectLst/>
            </p:spPr>
            <p:txBody>
              <a:bodyPr wrap="none" anchor="ctr"/>
              <a:lstStyle/>
              <a:p>
                <a:endParaRPr lang="en-US" dirty="0"/>
              </a:p>
            </p:txBody>
          </p:sp>
          <p:sp>
            <p:nvSpPr>
              <p:cNvPr id="110631" name="Line 39"/>
              <p:cNvSpPr>
                <a:spLocks noChangeShapeType="1"/>
              </p:cNvSpPr>
              <p:nvPr/>
            </p:nvSpPr>
            <p:spPr bwMode="auto">
              <a:xfrm>
                <a:off x="3704" y="2064"/>
                <a:ext cx="96" cy="0"/>
              </a:xfrm>
              <a:prstGeom prst="line">
                <a:avLst/>
              </a:prstGeom>
              <a:noFill/>
              <a:ln w="28575">
                <a:solidFill>
                  <a:srgbClr val="009900"/>
                </a:solidFill>
                <a:round/>
                <a:headEnd/>
                <a:tailEnd/>
              </a:ln>
              <a:effectLst/>
            </p:spPr>
            <p:txBody>
              <a:bodyPr wrap="none" anchor="ctr"/>
              <a:lstStyle/>
              <a:p>
                <a:endParaRPr lang="en-US" dirty="0"/>
              </a:p>
            </p:txBody>
          </p:sp>
          <p:sp>
            <p:nvSpPr>
              <p:cNvPr id="110632" name="Line 40"/>
              <p:cNvSpPr>
                <a:spLocks noChangeShapeType="1"/>
              </p:cNvSpPr>
              <p:nvPr/>
            </p:nvSpPr>
            <p:spPr bwMode="auto">
              <a:xfrm>
                <a:off x="3704" y="1824"/>
                <a:ext cx="0" cy="288"/>
              </a:xfrm>
              <a:prstGeom prst="line">
                <a:avLst/>
              </a:prstGeom>
              <a:noFill/>
              <a:ln w="28575">
                <a:solidFill>
                  <a:srgbClr val="009900"/>
                </a:solidFill>
                <a:round/>
                <a:headEnd/>
                <a:tailEnd/>
              </a:ln>
              <a:effectLst/>
            </p:spPr>
            <p:txBody>
              <a:bodyPr wrap="none" anchor="ctr"/>
              <a:lstStyle/>
              <a:p>
                <a:endParaRPr lang="en-US" dirty="0"/>
              </a:p>
            </p:txBody>
          </p:sp>
          <p:sp>
            <p:nvSpPr>
              <p:cNvPr id="110633" name="Line 41"/>
              <p:cNvSpPr>
                <a:spLocks noChangeShapeType="1"/>
              </p:cNvSpPr>
              <p:nvPr/>
            </p:nvSpPr>
            <p:spPr bwMode="auto">
              <a:xfrm>
                <a:off x="3792" y="1536"/>
                <a:ext cx="0" cy="336"/>
              </a:xfrm>
              <a:prstGeom prst="line">
                <a:avLst/>
              </a:prstGeom>
              <a:noFill/>
              <a:ln w="28575">
                <a:solidFill>
                  <a:srgbClr val="009900"/>
                </a:solidFill>
                <a:round/>
                <a:headEnd/>
                <a:tailEnd/>
              </a:ln>
              <a:effectLst/>
            </p:spPr>
            <p:txBody>
              <a:bodyPr wrap="none" anchor="ctr"/>
              <a:lstStyle/>
              <a:p>
                <a:endParaRPr lang="en-US" dirty="0"/>
              </a:p>
            </p:txBody>
          </p:sp>
          <p:sp>
            <p:nvSpPr>
              <p:cNvPr id="110634" name="Line 42"/>
              <p:cNvSpPr>
                <a:spLocks noChangeShapeType="1"/>
              </p:cNvSpPr>
              <p:nvPr/>
            </p:nvSpPr>
            <p:spPr bwMode="auto">
              <a:xfrm>
                <a:off x="3792" y="2064"/>
                <a:ext cx="0" cy="144"/>
              </a:xfrm>
              <a:prstGeom prst="line">
                <a:avLst/>
              </a:prstGeom>
              <a:noFill/>
              <a:ln w="28575">
                <a:solidFill>
                  <a:srgbClr val="009900"/>
                </a:solidFill>
                <a:round/>
                <a:headEnd/>
                <a:tailEnd/>
              </a:ln>
              <a:effectLst/>
            </p:spPr>
            <p:txBody>
              <a:bodyPr wrap="none" anchor="ctr"/>
              <a:lstStyle/>
              <a:p>
                <a:endParaRPr lang="en-US" dirty="0"/>
              </a:p>
            </p:txBody>
          </p:sp>
          <p:sp>
            <p:nvSpPr>
              <p:cNvPr id="110635" name="Line 43"/>
              <p:cNvSpPr>
                <a:spLocks noChangeShapeType="1"/>
              </p:cNvSpPr>
              <p:nvPr/>
            </p:nvSpPr>
            <p:spPr bwMode="auto">
              <a:xfrm>
                <a:off x="3656" y="1872"/>
                <a:ext cx="0" cy="192"/>
              </a:xfrm>
              <a:prstGeom prst="line">
                <a:avLst/>
              </a:prstGeom>
              <a:noFill/>
              <a:ln w="28575">
                <a:solidFill>
                  <a:srgbClr val="009900"/>
                </a:solidFill>
                <a:round/>
                <a:headEnd/>
                <a:tailEnd/>
              </a:ln>
              <a:effectLst/>
            </p:spPr>
            <p:txBody>
              <a:bodyPr wrap="none" anchor="ctr"/>
              <a:lstStyle/>
              <a:p>
                <a:endParaRPr lang="en-US" dirty="0"/>
              </a:p>
            </p:txBody>
          </p:sp>
          <p:sp>
            <p:nvSpPr>
              <p:cNvPr id="110636" name="Line 44"/>
              <p:cNvSpPr>
                <a:spLocks noChangeShapeType="1"/>
              </p:cNvSpPr>
              <p:nvPr/>
            </p:nvSpPr>
            <p:spPr bwMode="auto">
              <a:xfrm>
                <a:off x="3320" y="1968"/>
                <a:ext cx="336" cy="0"/>
              </a:xfrm>
              <a:prstGeom prst="line">
                <a:avLst/>
              </a:prstGeom>
              <a:noFill/>
              <a:ln w="28575">
                <a:solidFill>
                  <a:srgbClr val="009900"/>
                </a:solidFill>
                <a:round/>
                <a:headEnd/>
                <a:tailEnd/>
              </a:ln>
              <a:effectLst/>
            </p:spPr>
            <p:txBody>
              <a:bodyPr wrap="none" anchor="ctr"/>
              <a:lstStyle/>
              <a:p>
                <a:endParaRPr lang="en-US" dirty="0"/>
              </a:p>
            </p:txBody>
          </p:sp>
        </p:grpSp>
        <p:sp>
          <p:nvSpPr>
            <p:cNvPr id="110637" name="Line 45"/>
            <p:cNvSpPr>
              <a:spLocks noChangeShapeType="1"/>
            </p:cNvSpPr>
            <p:nvPr/>
          </p:nvSpPr>
          <p:spPr bwMode="auto">
            <a:xfrm>
              <a:off x="864" y="1417"/>
              <a:ext cx="1728" cy="0"/>
            </a:xfrm>
            <a:prstGeom prst="line">
              <a:avLst/>
            </a:prstGeom>
            <a:noFill/>
            <a:ln w="19050">
              <a:solidFill>
                <a:schemeClr val="tx1"/>
              </a:solidFill>
              <a:round/>
              <a:headEnd/>
              <a:tailEnd/>
            </a:ln>
            <a:effectLst/>
          </p:spPr>
          <p:txBody>
            <a:bodyPr wrap="none" anchor="ctr"/>
            <a:lstStyle/>
            <a:p>
              <a:endParaRPr lang="en-US" dirty="0"/>
            </a:p>
          </p:txBody>
        </p:sp>
        <p:sp>
          <p:nvSpPr>
            <p:cNvPr id="110638" name="Line 46"/>
            <p:cNvSpPr>
              <a:spLocks noChangeShapeType="1"/>
            </p:cNvSpPr>
            <p:nvPr/>
          </p:nvSpPr>
          <p:spPr bwMode="auto">
            <a:xfrm>
              <a:off x="1302" y="1225"/>
              <a:ext cx="0" cy="1584"/>
            </a:xfrm>
            <a:prstGeom prst="line">
              <a:avLst/>
            </a:prstGeom>
            <a:noFill/>
            <a:ln w="19050">
              <a:solidFill>
                <a:srgbClr val="996633"/>
              </a:solidFill>
              <a:round/>
              <a:headEnd/>
              <a:tailEnd/>
            </a:ln>
            <a:effectLst/>
          </p:spPr>
          <p:txBody>
            <a:bodyPr wrap="none" anchor="ctr"/>
            <a:lstStyle/>
            <a:p>
              <a:endParaRPr lang="en-US" dirty="0"/>
            </a:p>
          </p:txBody>
        </p:sp>
        <p:sp>
          <p:nvSpPr>
            <p:cNvPr id="110639" name="Text Box 47"/>
            <p:cNvSpPr txBox="1">
              <a:spLocks noChangeArrowheads="1"/>
            </p:cNvSpPr>
            <p:nvPr/>
          </p:nvSpPr>
          <p:spPr bwMode="auto">
            <a:xfrm>
              <a:off x="1668" y="1200"/>
              <a:ext cx="413" cy="173"/>
            </a:xfrm>
            <a:prstGeom prst="rect">
              <a:avLst/>
            </a:prstGeom>
            <a:noFill/>
            <a:ln w="9525" algn="ctr">
              <a:noFill/>
              <a:miter lim="800000"/>
              <a:headEnd/>
              <a:tailEnd/>
            </a:ln>
            <a:effectLst/>
          </p:spPr>
          <p:txBody>
            <a:bodyPr wrap="none">
              <a:spAutoFit/>
            </a:bodyPr>
            <a:lstStyle/>
            <a:p>
              <a:r>
                <a:rPr lang="en-US" sz="1200" b="1" dirty="0"/>
                <a:t>Bit line</a:t>
              </a:r>
            </a:p>
          </p:txBody>
        </p:sp>
        <p:sp>
          <p:nvSpPr>
            <p:cNvPr id="110640" name="Text Box 48"/>
            <p:cNvSpPr txBox="1">
              <a:spLocks noChangeArrowheads="1"/>
            </p:cNvSpPr>
            <p:nvPr/>
          </p:nvSpPr>
          <p:spPr bwMode="auto">
            <a:xfrm>
              <a:off x="960" y="2137"/>
              <a:ext cx="356" cy="288"/>
            </a:xfrm>
            <a:prstGeom prst="rect">
              <a:avLst/>
            </a:prstGeom>
            <a:noFill/>
            <a:ln w="9525" algn="ctr">
              <a:noFill/>
              <a:miter lim="800000"/>
              <a:headEnd/>
              <a:tailEnd/>
            </a:ln>
            <a:effectLst/>
          </p:spPr>
          <p:txBody>
            <a:bodyPr wrap="none">
              <a:spAutoFit/>
            </a:bodyPr>
            <a:lstStyle/>
            <a:p>
              <a:r>
                <a:rPr lang="en-US" sz="1200" b="1" dirty="0">
                  <a:solidFill>
                    <a:srgbClr val="996633"/>
                  </a:solidFill>
                </a:rPr>
                <a:t>Word</a:t>
              </a:r>
            </a:p>
            <a:p>
              <a:r>
                <a:rPr lang="en-US" sz="1200" b="1" dirty="0">
                  <a:solidFill>
                    <a:srgbClr val="996633"/>
                  </a:solidFill>
                </a:rPr>
                <a:t>line</a:t>
              </a:r>
            </a:p>
          </p:txBody>
        </p:sp>
        <p:sp>
          <p:nvSpPr>
            <p:cNvPr id="110641" name="Text Box 49"/>
            <p:cNvSpPr txBox="1">
              <a:spLocks noChangeArrowheads="1"/>
            </p:cNvSpPr>
            <p:nvPr/>
          </p:nvSpPr>
          <p:spPr bwMode="auto">
            <a:xfrm>
              <a:off x="1774" y="1705"/>
              <a:ext cx="516" cy="288"/>
            </a:xfrm>
            <a:prstGeom prst="rect">
              <a:avLst/>
            </a:prstGeom>
            <a:noFill/>
            <a:ln w="9525" algn="ctr">
              <a:noFill/>
              <a:miter lim="800000"/>
              <a:headEnd/>
              <a:tailEnd/>
            </a:ln>
            <a:effectLst/>
          </p:spPr>
          <p:txBody>
            <a:bodyPr wrap="none">
              <a:spAutoFit/>
            </a:bodyPr>
            <a:lstStyle/>
            <a:p>
              <a:r>
                <a:rPr lang="en-US" sz="1200" b="1" dirty="0">
                  <a:solidFill>
                    <a:srgbClr val="009900"/>
                  </a:solidFill>
                </a:rPr>
                <a:t>CMOS </a:t>
              </a:r>
            </a:p>
            <a:p>
              <a:r>
                <a:rPr lang="en-US" sz="1200" b="1" dirty="0">
                  <a:solidFill>
                    <a:srgbClr val="009900"/>
                  </a:solidFill>
                </a:rPr>
                <a:t>transistor</a:t>
              </a:r>
            </a:p>
          </p:txBody>
        </p:sp>
        <p:sp>
          <p:nvSpPr>
            <p:cNvPr id="110642" name="Text Box 50"/>
            <p:cNvSpPr txBox="1">
              <a:spLocks noChangeArrowheads="1"/>
            </p:cNvSpPr>
            <p:nvPr/>
          </p:nvSpPr>
          <p:spPr bwMode="auto">
            <a:xfrm>
              <a:off x="1921" y="2208"/>
              <a:ext cx="527" cy="288"/>
            </a:xfrm>
            <a:prstGeom prst="rect">
              <a:avLst/>
            </a:prstGeom>
            <a:noFill/>
            <a:ln w="9525" algn="ctr">
              <a:noFill/>
              <a:miter lim="800000"/>
              <a:headEnd/>
              <a:tailEnd/>
            </a:ln>
            <a:effectLst/>
          </p:spPr>
          <p:txBody>
            <a:bodyPr wrap="none">
              <a:spAutoFit/>
            </a:bodyPr>
            <a:lstStyle/>
            <a:p>
              <a:r>
                <a:rPr lang="en-US" sz="1200" b="1" dirty="0">
                  <a:solidFill>
                    <a:srgbClr val="CC3300"/>
                  </a:solidFill>
                </a:rPr>
                <a:t>Capacitor</a:t>
              </a:r>
            </a:p>
            <a:p>
              <a:r>
                <a:rPr lang="en-US" sz="1200" b="1" dirty="0">
                  <a:solidFill>
                    <a:srgbClr val="CC3300"/>
                  </a:solidFill>
                </a:rPr>
                <a:t>charged</a:t>
              </a:r>
            </a:p>
          </p:txBody>
        </p:sp>
        <p:sp>
          <p:nvSpPr>
            <p:cNvPr id="110643" name="Text Box 51"/>
            <p:cNvSpPr txBox="1">
              <a:spLocks noChangeArrowheads="1"/>
            </p:cNvSpPr>
            <p:nvPr/>
          </p:nvSpPr>
          <p:spPr bwMode="auto">
            <a:xfrm>
              <a:off x="1965" y="2636"/>
              <a:ext cx="441" cy="173"/>
            </a:xfrm>
            <a:prstGeom prst="rect">
              <a:avLst/>
            </a:prstGeom>
            <a:noFill/>
            <a:ln w="9525" algn="ctr">
              <a:noFill/>
              <a:miter lim="800000"/>
              <a:headEnd/>
              <a:tailEnd/>
            </a:ln>
            <a:effectLst/>
          </p:spPr>
          <p:txBody>
            <a:bodyPr wrap="none">
              <a:spAutoFit/>
            </a:bodyPr>
            <a:lstStyle/>
            <a:p>
              <a:r>
                <a:rPr lang="en-US" sz="1200" b="1" dirty="0">
                  <a:solidFill>
                    <a:schemeClr val="accent2"/>
                  </a:solidFill>
                </a:rPr>
                <a:t>Ground</a:t>
              </a:r>
            </a:p>
          </p:txBody>
        </p:sp>
        <p:sp>
          <p:nvSpPr>
            <p:cNvPr id="110644" name="Text Box 52"/>
            <p:cNvSpPr txBox="1">
              <a:spLocks noChangeArrowheads="1"/>
            </p:cNvSpPr>
            <p:nvPr/>
          </p:nvSpPr>
          <p:spPr bwMode="auto">
            <a:xfrm>
              <a:off x="2015" y="1200"/>
              <a:ext cx="876" cy="192"/>
            </a:xfrm>
            <a:prstGeom prst="rect">
              <a:avLst/>
            </a:prstGeom>
            <a:noFill/>
            <a:ln w="9525" algn="ctr">
              <a:noFill/>
              <a:miter lim="800000"/>
              <a:headEnd/>
              <a:tailEnd/>
            </a:ln>
            <a:effectLst/>
          </p:spPr>
          <p:txBody>
            <a:bodyPr wrap="none">
              <a:spAutoFit/>
            </a:bodyPr>
            <a:lstStyle/>
            <a:p>
              <a:r>
                <a:rPr lang="en-US" sz="1400" b="1" dirty="0">
                  <a:solidFill>
                    <a:srgbClr val="CC3300"/>
                  </a:solidFill>
                </a:rPr>
                <a:t>logic “1” sensed</a:t>
              </a:r>
            </a:p>
          </p:txBody>
        </p:sp>
        <p:sp>
          <p:nvSpPr>
            <p:cNvPr id="110645" name="Arc 53"/>
            <p:cNvSpPr>
              <a:spLocks/>
            </p:cNvSpPr>
            <p:nvPr/>
          </p:nvSpPr>
          <p:spPr bwMode="auto">
            <a:xfrm flipH="1">
              <a:off x="1824" y="1440"/>
              <a:ext cx="240"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3300"/>
              </a:solidFill>
              <a:round/>
              <a:headEnd type="triangle" w="med" len="med"/>
              <a:tailEnd/>
            </a:ln>
            <a:effectLst/>
          </p:spPr>
          <p:txBody>
            <a:bodyPr wrap="none" anchor="ctr"/>
            <a:lstStyle/>
            <a:p>
              <a:endParaRPr lang="en-US" dirty="0"/>
            </a:p>
          </p:txBody>
        </p:sp>
        <p:sp>
          <p:nvSpPr>
            <p:cNvPr id="110646" name="Text Box 54"/>
            <p:cNvSpPr txBox="1">
              <a:spLocks noChangeArrowheads="1"/>
            </p:cNvSpPr>
            <p:nvPr/>
          </p:nvSpPr>
          <p:spPr bwMode="auto">
            <a:xfrm>
              <a:off x="1824" y="1488"/>
              <a:ext cx="508" cy="192"/>
            </a:xfrm>
            <a:prstGeom prst="rect">
              <a:avLst/>
            </a:prstGeom>
            <a:noFill/>
            <a:ln w="9525" algn="ctr">
              <a:noFill/>
              <a:miter lim="800000"/>
              <a:headEnd/>
              <a:tailEnd/>
            </a:ln>
            <a:effectLst/>
          </p:spPr>
          <p:txBody>
            <a:bodyPr wrap="none">
              <a:spAutoFit/>
            </a:bodyPr>
            <a:lstStyle/>
            <a:p>
              <a:r>
                <a:rPr lang="en-US" sz="1400" b="1" dirty="0">
                  <a:solidFill>
                    <a:srgbClr val="CC3300"/>
                  </a:solidFill>
                </a:rPr>
                <a:t>Current</a:t>
              </a:r>
            </a:p>
          </p:txBody>
        </p:sp>
        <p:sp>
          <p:nvSpPr>
            <p:cNvPr id="110647" name="Text Box 55"/>
            <p:cNvSpPr txBox="1">
              <a:spLocks noChangeArrowheads="1"/>
            </p:cNvSpPr>
            <p:nvPr/>
          </p:nvSpPr>
          <p:spPr bwMode="auto">
            <a:xfrm>
              <a:off x="1740" y="2145"/>
              <a:ext cx="198" cy="231"/>
            </a:xfrm>
            <a:prstGeom prst="rect">
              <a:avLst/>
            </a:prstGeom>
            <a:noFill/>
            <a:ln w="9525" algn="ctr">
              <a:noFill/>
              <a:miter lim="800000"/>
              <a:headEnd/>
              <a:tailEnd/>
            </a:ln>
            <a:effectLst/>
          </p:spPr>
          <p:txBody>
            <a:bodyPr wrap="none">
              <a:spAutoFit/>
            </a:bodyPr>
            <a:lstStyle/>
            <a:p>
              <a:r>
                <a:rPr lang="en-US" sz="1800" b="1" dirty="0">
                  <a:solidFill>
                    <a:srgbClr val="CC3300"/>
                  </a:solidFill>
                </a:rPr>
                <a:t>+</a:t>
              </a:r>
            </a:p>
          </p:txBody>
        </p:sp>
        <p:sp>
          <p:nvSpPr>
            <p:cNvPr id="110648" name="Text Box 56"/>
            <p:cNvSpPr txBox="1">
              <a:spLocks noChangeArrowheads="1"/>
            </p:cNvSpPr>
            <p:nvPr/>
          </p:nvSpPr>
          <p:spPr bwMode="auto">
            <a:xfrm>
              <a:off x="432" y="1632"/>
              <a:ext cx="875" cy="460"/>
            </a:xfrm>
            <a:prstGeom prst="rect">
              <a:avLst/>
            </a:prstGeom>
            <a:noFill/>
            <a:ln w="9525" algn="ctr">
              <a:noFill/>
              <a:miter lim="800000"/>
              <a:headEnd/>
              <a:tailEnd/>
            </a:ln>
            <a:effectLst/>
          </p:spPr>
          <p:txBody>
            <a:bodyPr wrap="none">
              <a:spAutoFit/>
            </a:bodyPr>
            <a:lstStyle/>
            <a:p>
              <a:r>
                <a:rPr lang="en-US" sz="1400" b="1" dirty="0">
                  <a:solidFill>
                    <a:srgbClr val="CC3300"/>
                  </a:solidFill>
                </a:rPr>
                <a:t>+V (= logic “1”)</a:t>
              </a:r>
            </a:p>
            <a:p>
              <a:r>
                <a:rPr lang="en-US" sz="1400" b="1" dirty="0">
                  <a:solidFill>
                    <a:srgbClr val="CC3300"/>
                  </a:solidFill>
                </a:rPr>
                <a:t>turns on </a:t>
              </a:r>
            </a:p>
            <a:p>
              <a:r>
                <a:rPr lang="en-US" sz="1400" b="1" dirty="0">
                  <a:solidFill>
                    <a:srgbClr val="CC3300"/>
                  </a:solidFill>
                </a:rPr>
                <a:t>transistor</a:t>
              </a:r>
            </a:p>
          </p:txBody>
        </p:sp>
        <p:sp>
          <p:nvSpPr>
            <p:cNvPr id="110649" name="Text Box 57"/>
            <p:cNvSpPr txBox="1">
              <a:spLocks noChangeArrowheads="1"/>
            </p:cNvSpPr>
            <p:nvPr/>
          </p:nvSpPr>
          <p:spPr bwMode="auto">
            <a:xfrm>
              <a:off x="4318" y="1200"/>
              <a:ext cx="876" cy="192"/>
            </a:xfrm>
            <a:prstGeom prst="rect">
              <a:avLst/>
            </a:prstGeom>
            <a:noFill/>
            <a:ln w="9525" algn="ctr">
              <a:noFill/>
              <a:miter lim="800000"/>
              <a:headEnd/>
              <a:tailEnd/>
            </a:ln>
            <a:effectLst/>
          </p:spPr>
          <p:txBody>
            <a:bodyPr wrap="none">
              <a:spAutoFit/>
            </a:bodyPr>
            <a:lstStyle/>
            <a:p>
              <a:r>
                <a:rPr lang="en-US" sz="1400" b="1" dirty="0">
                  <a:solidFill>
                    <a:srgbClr val="CC3300"/>
                  </a:solidFill>
                </a:rPr>
                <a:t>logic “0” sensed</a:t>
              </a:r>
            </a:p>
          </p:txBody>
        </p:sp>
        <p:sp>
          <p:nvSpPr>
            <p:cNvPr id="110651" name="Text Box 59"/>
            <p:cNvSpPr txBox="1">
              <a:spLocks noChangeArrowheads="1"/>
            </p:cNvSpPr>
            <p:nvPr/>
          </p:nvSpPr>
          <p:spPr bwMode="auto">
            <a:xfrm>
              <a:off x="4069" y="1392"/>
              <a:ext cx="875" cy="192"/>
            </a:xfrm>
            <a:prstGeom prst="rect">
              <a:avLst/>
            </a:prstGeom>
            <a:noFill/>
            <a:ln w="9525" algn="ctr">
              <a:noFill/>
              <a:miter lim="800000"/>
              <a:headEnd/>
              <a:tailEnd/>
            </a:ln>
            <a:effectLst/>
          </p:spPr>
          <p:txBody>
            <a:bodyPr wrap="none">
              <a:spAutoFit/>
            </a:bodyPr>
            <a:lstStyle/>
            <a:p>
              <a:r>
                <a:rPr lang="en-US" sz="1400" b="1" dirty="0">
                  <a:solidFill>
                    <a:srgbClr val="CC3300"/>
                  </a:solidFill>
                </a:rPr>
                <a:t>No current flow</a:t>
              </a:r>
            </a:p>
          </p:txBody>
        </p:sp>
        <p:sp>
          <p:nvSpPr>
            <p:cNvPr id="110652" name="Text Box 60"/>
            <p:cNvSpPr txBox="1">
              <a:spLocks noChangeArrowheads="1"/>
            </p:cNvSpPr>
            <p:nvPr/>
          </p:nvSpPr>
          <p:spPr bwMode="auto">
            <a:xfrm>
              <a:off x="4167" y="2256"/>
              <a:ext cx="681" cy="288"/>
            </a:xfrm>
            <a:prstGeom prst="rect">
              <a:avLst/>
            </a:prstGeom>
            <a:noFill/>
            <a:ln w="9525" algn="ctr">
              <a:noFill/>
              <a:miter lim="800000"/>
              <a:headEnd/>
              <a:tailEnd/>
            </a:ln>
            <a:effectLst/>
          </p:spPr>
          <p:txBody>
            <a:bodyPr wrap="none">
              <a:spAutoFit/>
            </a:bodyPr>
            <a:lstStyle/>
            <a:p>
              <a:r>
                <a:rPr lang="en-US" sz="1200" b="1" dirty="0">
                  <a:solidFill>
                    <a:srgbClr val="CC3300"/>
                  </a:solidFill>
                </a:rPr>
                <a:t>Capacitor</a:t>
              </a:r>
            </a:p>
            <a:p>
              <a:r>
                <a:rPr lang="en-US" sz="1200" b="1" dirty="0">
                  <a:solidFill>
                    <a:srgbClr val="CC3300"/>
                  </a:solidFill>
                </a:rPr>
                <a:t>has no charge</a:t>
              </a:r>
            </a:p>
          </p:txBody>
        </p:sp>
        <p:sp>
          <p:nvSpPr>
            <p:cNvPr id="110653" name="Text Box 61"/>
            <p:cNvSpPr txBox="1">
              <a:spLocks noChangeArrowheads="1"/>
            </p:cNvSpPr>
            <p:nvPr/>
          </p:nvSpPr>
          <p:spPr bwMode="auto">
            <a:xfrm>
              <a:off x="4001" y="2124"/>
              <a:ext cx="188" cy="231"/>
            </a:xfrm>
            <a:prstGeom prst="rect">
              <a:avLst/>
            </a:prstGeom>
            <a:noFill/>
            <a:ln w="9525" algn="ctr">
              <a:noFill/>
              <a:miter lim="800000"/>
              <a:headEnd/>
              <a:tailEnd/>
            </a:ln>
            <a:effectLst/>
          </p:spPr>
          <p:txBody>
            <a:bodyPr wrap="none">
              <a:spAutoFit/>
            </a:bodyPr>
            <a:lstStyle/>
            <a:p>
              <a:r>
                <a:rPr lang="en-US" sz="1800" b="1" dirty="0">
                  <a:solidFill>
                    <a:srgbClr val="CC3300"/>
                  </a:solidFill>
                </a:rPr>
                <a:t>0</a:t>
              </a:r>
            </a:p>
          </p:txBody>
        </p:sp>
        <p:sp>
          <p:nvSpPr>
            <p:cNvPr id="110654" name="Text Box 62"/>
            <p:cNvSpPr txBox="1">
              <a:spLocks noChangeArrowheads="1"/>
            </p:cNvSpPr>
            <p:nvPr/>
          </p:nvSpPr>
          <p:spPr bwMode="auto">
            <a:xfrm>
              <a:off x="2688" y="1604"/>
              <a:ext cx="875" cy="460"/>
            </a:xfrm>
            <a:prstGeom prst="rect">
              <a:avLst/>
            </a:prstGeom>
            <a:noFill/>
            <a:ln w="9525" algn="ctr">
              <a:noFill/>
              <a:miter lim="800000"/>
              <a:headEnd/>
              <a:tailEnd/>
            </a:ln>
            <a:effectLst/>
          </p:spPr>
          <p:txBody>
            <a:bodyPr wrap="none">
              <a:spAutoFit/>
            </a:bodyPr>
            <a:lstStyle/>
            <a:p>
              <a:r>
                <a:rPr lang="en-US" sz="1400" b="1" dirty="0">
                  <a:solidFill>
                    <a:srgbClr val="CC3300"/>
                  </a:solidFill>
                </a:rPr>
                <a:t>+V (= logic “1”)</a:t>
              </a:r>
            </a:p>
            <a:p>
              <a:r>
                <a:rPr lang="en-US" sz="1400" b="1" dirty="0">
                  <a:solidFill>
                    <a:srgbClr val="CC3300"/>
                  </a:solidFill>
                </a:rPr>
                <a:t>turns on </a:t>
              </a:r>
            </a:p>
            <a:p>
              <a:r>
                <a:rPr lang="en-US" sz="1400" b="1" dirty="0">
                  <a:solidFill>
                    <a:srgbClr val="CC3300"/>
                  </a:solidFill>
                </a:rPr>
                <a:t>transistor</a:t>
              </a:r>
            </a:p>
          </p:txBody>
        </p:sp>
        <p:sp>
          <p:nvSpPr>
            <p:cNvPr id="110656" name="Text Box 64"/>
            <p:cNvSpPr txBox="1">
              <a:spLocks noChangeArrowheads="1"/>
            </p:cNvSpPr>
            <p:nvPr/>
          </p:nvSpPr>
          <p:spPr bwMode="auto">
            <a:xfrm>
              <a:off x="1028" y="2784"/>
              <a:ext cx="1540" cy="231"/>
            </a:xfrm>
            <a:prstGeom prst="rect">
              <a:avLst/>
            </a:prstGeom>
            <a:noFill/>
            <a:ln w="9525" algn="ctr">
              <a:noFill/>
              <a:miter lim="800000"/>
              <a:headEnd/>
              <a:tailEnd/>
            </a:ln>
            <a:effectLst/>
          </p:spPr>
          <p:txBody>
            <a:bodyPr wrap="none">
              <a:spAutoFit/>
            </a:bodyPr>
            <a:lstStyle/>
            <a:p>
              <a:r>
                <a:rPr lang="en-US" sz="1800" b="1" dirty="0">
                  <a:solidFill>
                    <a:schemeClr val="accent2"/>
                  </a:solidFill>
                </a:rPr>
                <a:t>Read 1 memory cycle.  </a:t>
              </a:r>
            </a:p>
          </p:txBody>
        </p:sp>
        <p:sp>
          <p:nvSpPr>
            <p:cNvPr id="110657" name="Text Box 65"/>
            <p:cNvSpPr txBox="1">
              <a:spLocks noChangeArrowheads="1"/>
            </p:cNvSpPr>
            <p:nvPr/>
          </p:nvSpPr>
          <p:spPr bwMode="auto">
            <a:xfrm>
              <a:off x="3452" y="2784"/>
              <a:ext cx="1540" cy="231"/>
            </a:xfrm>
            <a:prstGeom prst="rect">
              <a:avLst/>
            </a:prstGeom>
            <a:noFill/>
            <a:ln w="9525" algn="ctr">
              <a:noFill/>
              <a:miter lim="800000"/>
              <a:headEnd/>
              <a:tailEnd/>
            </a:ln>
            <a:effectLst/>
          </p:spPr>
          <p:txBody>
            <a:bodyPr wrap="none">
              <a:spAutoFit/>
            </a:bodyPr>
            <a:lstStyle/>
            <a:p>
              <a:r>
                <a:rPr lang="en-US" sz="1800" b="1" dirty="0">
                  <a:solidFill>
                    <a:schemeClr val="accent2"/>
                  </a:solidFill>
                </a:rPr>
                <a:t>Read 0 memory cycle.  </a:t>
              </a:r>
            </a:p>
          </p:txBody>
        </p:sp>
      </p:grpSp>
      <p:pic>
        <p:nvPicPr>
          <p:cNvPr id="2" nam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11618" name="Rectangle 2"/>
          <p:cNvSpPr>
            <a:spLocks noGrp="1" noChangeArrowheads="1"/>
          </p:cNvSpPr>
          <p:nvPr>
            <p:ph type="title"/>
          </p:nvPr>
        </p:nvSpPr>
        <p:spPr>
          <a:xfrm>
            <a:off x="1905000" y="1447800"/>
            <a:ext cx="5410200" cy="609600"/>
          </a:xfrm>
          <a:ln/>
        </p:spPr>
        <p:txBody>
          <a:bodyPr/>
          <a:lstStyle/>
          <a:p>
            <a:r>
              <a:rPr lang="en-US" sz="3200" dirty="0"/>
              <a:t>DRAM Cell Operation (3)</a:t>
            </a:r>
          </a:p>
        </p:txBody>
      </p:sp>
      <p:sp>
        <p:nvSpPr>
          <p:cNvPr id="111619" name="Rectangle 3"/>
          <p:cNvSpPr>
            <a:spLocks noGrp="1" noChangeArrowheads="1"/>
          </p:cNvSpPr>
          <p:nvPr>
            <p:ph type="body" idx="1"/>
          </p:nvPr>
        </p:nvSpPr>
        <p:spPr>
          <a:xfrm>
            <a:off x="685800" y="2286000"/>
            <a:ext cx="7772400" cy="4038600"/>
          </a:xfrm>
        </p:spPr>
        <p:txBody>
          <a:bodyPr/>
          <a:lstStyle/>
          <a:p>
            <a:pPr>
              <a:lnSpc>
                <a:spcPct val="90000"/>
              </a:lnSpc>
            </a:pPr>
            <a:r>
              <a:rPr lang="en-US" dirty="0"/>
              <a:t>Note that in reading a DRAM memory cell with a “1” in it (charge stored on capacitor), </a:t>
            </a:r>
            <a:r>
              <a:rPr lang="en-US" u="sng" dirty="0">
                <a:solidFill>
                  <a:srgbClr val="CC3300"/>
                </a:solidFill>
              </a:rPr>
              <a:t>the act of reading destroys the “1” by draining the charge off the capacitor</a:t>
            </a:r>
            <a:r>
              <a:rPr lang="en-US" dirty="0">
                <a:solidFill>
                  <a:srgbClr val="CC3300"/>
                </a:solidFill>
              </a:rPr>
              <a:t>.</a:t>
            </a:r>
            <a:r>
              <a:rPr lang="en-US" dirty="0"/>
              <a:t>  </a:t>
            </a:r>
          </a:p>
          <a:p>
            <a:pPr>
              <a:lnSpc>
                <a:spcPct val="90000"/>
              </a:lnSpc>
            </a:pPr>
            <a:r>
              <a:rPr lang="en-US" dirty="0"/>
              <a:t> </a:t>
            </a:r>
            <a:r>
              <a:rPr lang="en-US" dirty="0">
                <a:solidFill>
                  <a:schemeClr val="accent1"/>
                </a:solidFill>
              </a:rPr>
              <a:t>Therefore, after reading a “1,” it must be </a:t>
            </a:r>
            <a:r>
              <a:rPr lang="en-US" u="sng" dirty="0">
                <a:solidFill>
                  <a:schemeClr val="accent1"/>
                </a:solidFill>
              </a:rPr>
              <a:t>rewritten</a:t>
            </a:r>
            <a:r>
              <a:rPr lang="en-US" dirty="0">
                <a:solidFill>
                  <a:schemeClr val="accent1"/>
                </a:solidFill>
              </a:rPr>
              <a:t>.   </a:t>
            </a:r>
          </a:p>
          <a:p>
            <a:pPr>
              <a:lnSpc>
                <a:spcPct val="90000"/>
              </a:lnSpc>
            </a:pPr>
            <a:r>
              <a:rPr lang="en-US" dirty="0">
                <a:solidFill>
                  <a:srgbClr val="996633"/>
                </a:solidFill>
              </a:rPr>
              <a:t>Also, as time passes, whether used or not, the capacitor loses charge so that the logic “1” eventually disappears.  </a:t>
            </a:r>
          </a:p>
          <a:p>
            <a:pPr>
              <a:lnSpc>
                <a:spcPct val="90000"/>
              </a:lnSpc>
            </a:pPr>
            <a:r>
              <a:rPr lang="en-US" dirty="0">
                <a:solidFill>
                  <a:srgbClr val="CC3300"/>
                </a:solidFill>
              </a:rPr>
              <a:t>We see that even if a 1 is not read, the charge must be periodically replaced or the DRAM memory “loses its mind!”  </a:t>
            </a:r>
          </a:p>
          <a:p>
            <a:pPr>
              <a:lnSpc>
                <a:spcPct val="90000"/>
              </a:lnSpc>
            </a:pPr>
            <a:r>
              <a:rPr lang="en-US" dirty="0"/>
              <a:t>In a modern DRAM cell, this “refresh” must occur every few milliseconds.  </a:t>
            </a:r>
          </a:p>
          <a:p>
            <a:pPr>
              <a:lnSpc>
                <a:spcPct val="90000"/>
              </a:lnSpc>
            </a:pPr>
            <a:r>
              <a:rPr lang="en-US" dirty="0">
                <a:solidFill>
                  <a:schemeClr val="accent2"/>
                </a:solidFill>
              </a:rPr>
              <a:t>The refresh cycle is not long, however, taking 4-5% of total memory read/write time, which does not reduce memory speed or efficiency to any great degree.  </a:t>
            </a:r>
          </a:p>
        </p:txBody>
      </p:sp>
      <p:pic>
        <p:nvPicPr>
          <p:cNvPr id="2" nam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12642" name="Rectangle 2"/>
          <p:cNvSpPr>
            <a:spLocks noGrp="1" noChangeArrowheads="1"/>
          </p:cNvSpPr>
          <p:nvPr>
            <p:ph type="title"/>
          </p:nvPr>
        </p:nvSpPr>
        <p:spPr>
          <a:xfrm>
            <a:off x="1905000" y="1295400"/>
            <a:ext cx="5410200" cy="533400"/>
          </a:xfrm>
          <a:ln/>
        </p:spPr>
        <p:txBody>
          <a:bodyPr/>
          <a:lstStyle/>
          <a:p>
            <a:r>
              <a:rPr lang="en-US" sz="3200" dirty="0"/>
              <a:t>DRAM Cell Operation (4)</a:t>
            </a:r>
          </a:p>
        </p:txBody>
      </p:sp>
      <p:sp>
        <p:nvSpPr>
          <p:cNvPr id="112643" name="Rectangle 3"/>
          <p:cNvSpPr>
            <a:spLocks noGrp="1" noChangeArrowheads="1"/>
          </p:cNvSpPr>
          <p:nvPr>
            <p:ph type="body" idx="1"/>
          </p:nvPr>
        </p:nvSpPr>
        <p:spPr>
          <a:xfrm>
            <a:off x="685800" y="5181600"/>
            <a:ext cx="7772400" cy="1066800"/>
          </a:xfrm>
        </p:spPr>
        <p:txBody>
          <a:bodyPr/>
          <a:lstStyle/>
          <a:p>
            <a:r>
              <a:rPr lang="en-US" dirty="0"/>
              <a:t>The refresh cycle occurs after a logic 1 read or periodically if the memory cell is not accessed.  The refresh cycle is typically every few milliseconds.  Obviously if the cell is a 0, it is not recharged.  </a:t>
            </a:r>
          </a:p>
        </p:txBody>
      </p:sp>
      <p:grpSp>
        <p:nvGrpSpPr>
          <p:cNvPr id="112709" name="Group 69"/>
          <p:cNvGrpSpPr>
            <a:grpSpLocks/>
          </p:cNvGrpSpPr>
          <p:nvPr/>
        </p:nvGrpSpPr>
        <p:grpSpPr bwMode="auto">
          <a:xfrm>
            <a:off x="776288" y="1905000"/>
            <a:ext cx="7758112" cy="3200400"/>
            <a:chOff x="385" y="1200"/>
            <a:chExt cx="4887" cy="2016"/>
          </a:xfrm>
        </p:grpSpPr>
        <p:grpSp>
          <p:nvGrpSpPr>
            <p:cNvPr id="112645" name="Group 5"/>
            <p:cNvGrpSpPr>
              <a:grpSpLocks/>
            </p:cNvGrpSpPr>
            <p:nvPr/>
          </p:nvGrpSpPr>
          <p:grpSpPr bwMode="auto">
            <a:xfrm>
              <a:off x="3560" y="1474"/>
              <a:ext cx="616" cy="1392"/>
              <a:chOff x="3320" y="1536"/>
              <a:chExt cx="616" cy="1392"/>
            </a:xfrm>
          </p:grpSpPr>
          <p:sp>
            <p:nvSpPr>
              <p:cNvPr id="112646" name="Line 6"/>
              <p:cNvSpPr>
                <a:spLocks noChangeShapeType="1"/>
              </p:cNvSpPr>
              <p:nvPr/>
            </p:nvSpPr>
            <p:spPr bwMode="auto">
              <a:xfrm flipV="1">
                <a:off x="3792" y="2544"/>
                <a:ext cx="0" cy="240"/>
              </a:xfrm>
              <a:prstGeom prst="line">
                <a:avLst/>
              </a:prstGeom>
              <a:noFill/>
              <a:ln w="28575">
                <a:solidFill>
                  <a:srgbClr val="CC3300"/>
                </a:solidFill>
                <a:round/>
                <a:headEnd/>
                <a:tailEnd/>
              </a:ln>
              <a:effectLst/>
            </p:spPr>
            <p:txBody>
              <a:bodyPr wrap="none" anchor="ctr"/>
              <a:lstStyle/>
              <a:p>
                <a:endParaRPr lang="en-US" dirty="0"/>
              </a:p>
            </p:txBody>
          </p:sp>
          <p:grpSp>
            <p:nvGrpSpPr>
              <p:cNvPr id="112647" name="Group 7"/>
              <p:cNvGrpSpPr>
                <a:grpSpLocks/>
              </p:cNvGrpSpPr>
              <p:nvPr/>
            </p:nvGrpSpPr>
            <p:grpSpPr bwMode="auto">
              <a:xfrm>
                <a:off x="3648" y="2784"/>
                <a:ext cx="288" cy="144"/>
                <a:chOff x="3648" y="2448"/>
                <a:chExt cx="288" cy="144"/>
              </a:xfrm>
            </p:grpSpPr>
            <p:sp>
              <p:nvSpPr>
                <p:cNvPr id="112648" name="Line 8"/>
                <p:cNvSpPr>
                  <a:spLocks noChangeShapeType="1"/>
                </p:cNvSpPr>
                <p:nvPr/>
              </p:nvSpPr>
              <p:spPr bwMode="auto">
                <a:xfrm>
                  <a:off x="3648" y="2448"/>
                  <a:ext cx="288" cy="0"/>
                </a:xfrm>
                <a:prstGeom prst="line">
                  <a:avLst/>
                </a:prstGeom>
                <a:noFill/>
                <a:ln w="28575">
                  <a:solidFill>
                    <a:schemeClr val="accent2"/>
                  </a:solidFill>
                  <a:round/>
                  <a:headEnd/>
                  <a:tailEnd/>
                </a:ln>
                <a:effectLst/>
              </p:spPr>
              <p:txBody>
                <a:bodyPr wrap="none" anchor="ctr"/>
                <a:lstStyle/>
                <a:p>
                  <a:endParaRPr lang="en-US" dirty="0"/>
                </a:p>
              </p:txBody>
            </p:sp>
            <p:sp>
              <p:nvSpPr>
                <p:cNvPr id="112649" name="Line 9"/>
                <p:cNvSpPr>
                  <a:spLocks noChangeShapeType="1"/>
                </p:cNvSpPr>
                <p:nvPr/>
              </p:nvSpPr>
              <p:spPr bwMode="auto">
                <a:xfrm>
                  <a:off x="3696" y="2496"/>
                  <a:ext cx="192" cy="0"/>
                </a:xfrm>
                <a:prstGeom prst="line">
                  <a:avLst/>
                </a:prstGeom>
                <a:noFill/>
                <a:ln w="28575">
                  <a:solidFill>
                    <a:schemeClr val="accent2"/>
                  </a:solidFill>
                  <a:round/>
                  <a:headEnd/>
                  <a:tailEnd/>
                </a:ln>
                <a:effectLst/>
              </p:spPr>
              <p:txBody>
                <a:bodyPr wrap="none" anchor="ctr"/>
                <a:lstStyle/>
                <a:p>
                  <a:endParaRPr lang="en-US" dirty="0"/>
                </a:p>
              </p:txBody>
            </p:sp>
            <p:sp>
              <p:nvSpPr>
                <p:cNvPr id="112650" name="Line 10"/>
                <p:cNvSpPr>
                  <a:spLocks noChangeShapeType="1"/>
                </p:cNvSpPr>
                <p:nvPr/>
              </p:nvSpPr>
              <p:spPr bwMode="auto">
                <a:xfrm>
                  <a:off x="3744" y="2544"/>
                  <a:ext cx="96" cy="0"/>
                </a:xfrm>
                <a:prstGeom prst="line">
                  <a:avLst/>
                </a:prstGeom>
                <a:noFill/>
                <a:ln w="28575">
                  <a:solidFill>
                    <a:schemeClr val="accent2"/>
                  </a:solidFill>
                  <a:round/>
                  <a:headEnd/>
                  <a:tailEnd/>
                </a:ln>
                <a:effectLst/>
              </p:spPr>
              <p:txBody>
                <a:bodyPr wrap="none" anchor="ctr"/>
                <a:lstStyle/>
                <a:p>
                  <a:endParaRPr lang="en-US" dirty="0"/>
                </a:p>
              </p:txBody>
            </p:sp>
            <p:sp>
              <p:nvSpPr>
                <p:cNvPr id="112651" name="Line 11"/>
                <p:cNvSpPr>
                  <a:spLocks noChangeShapeType="1"/>
                </p:cNvSpPr>
                <p:nvPr/>
              </p:nvSpPr>
              <p:spPr bwMode="auto">
                <a:xfrm>
                  <a:off x="3774" y="2592"/>
                  <a:ext cx="48" cy="0"/>
                </a:xfrm>
                <a:prstGeom prst="line">
                  <a:avLst/>
                </a:prstGeom>
                <a:noFill/>
                <a:ln w="28575">
                  <a:solidFill>
                    <a:schemeClr val="accent2"/>
                  </a:solidFill>
                  <a:round/>
                  <a:headEnd/>
                  <a:tailEnd/>
                </a:ln>
                <a:effectLst/>
              </p:spPr>
              <p:txBody>
                <a:bodyPr wrap="none" anchor="ctr"/>
                <a:lstStyle/>
                <a:p>
                  <a:endParaRPr lang="en-US" dirty="0"/>
                </a:p>
              </p:txBody>
            </p:sp>
          </p:grpSp>
          <p:sp>
            <p:nvSpPr>
              <p:cNvPr id="112652" name="Line 12"/>
              <p:cNvSpPr>
                <a:spLocks noChangeShapeType="1"/>
              </p:cNvSpPr>
              <p:nvPr/>
            </p:nvSpPr>
            <p:spPr bwMode="auto">
              <a:xfrm>
                <a:off x="3648" y="2448"/>
                <a:ext cx="288" cy="0"/>
              </a:xfrm>
              <a:prstGeom prst="line">
                <a:avLst/>
              </a:prstGeom>
              <a:noFill/>
              <a:ln w="28575">
                <a:solidFill>
                  <a:srgbClr val="CC3300"/>
                </a:solidFill>
                <a:round/>
                <a:headEnd/>
                <a:tailEnd/>
              </a:ln>
              <a:effectLst/>
            </p:spPr>
            <p:txBody>
              <a:bodyPr wrap="none" anchor="ctr"/>
              <a:lstStyle/>
              <a:p>
                <a:endParaRPr lang="en-US" dirty="0"/>
              </a:p>
            </p:txBody>
          </p:sp>
          <p:sp>
            <p:nvSpPr>
              <p:cNvPr id="112653" name="Line 13"/>
              <p:cNvSpPr>
                <a:spLocks noChangeShapeType="1"/>
              </p:cNvSpPr>
              <p:nvPr/>
            </p:nvSpPr>
            <p:spPr bwMode="auto">
              <a:xfrm>
                <a:off x="3648" y="2544"/>
                <a:ext cx="288" cy="0"/>
              </a:xfrm>
              <a:prstGeom prst="line">
                <a:avLst/>
              </a:prstGeom>
              <a:noFill/>
              <a:ln w="28575">
                <a:solidFill>
                  <a:srgbClr val="CC3300"/>
                </a:solidFill>
                <a:round/>
                <a:headEnd/>
                <a:tailEnd/>
              </a:ln>
              <a:effectLst/>
            </p:spPr>
            <p:txBody>
              <a:bodyPr wrap="none" anchor="ctr"/>
              <a:lstStyle/>
              <a:p>
                <a:endParaRPr lang="en-US" dirty="0"/>
              </a:p>
            </p:txBody>
          </p:sp>
          <p:sp>
            <p:nvSpPr>
              <p:cNvPr id="112654" name="Line 14"/>
              <p:cNvSpPr>
                <a:spLocks noChangeShapeType="1"/>
              </p:cNvSpPr>
              <p:nvPr/>
            </p:nvSpPr>
            <p:spPr bwMode="auto">
              <a:xfrm flipV="1">
                <a:off x="3792" y="2208"/>
                <a:ext cx="0" cy="240"/>
              </a:xfrm>
              <a:prstGeom prst="line">
                <a:avLst/>
              </a:prstGeom>
              <a:noFill/>
              <a:ln w="28575">
                <a:solidFill>
                  <a:srgbClr val="CC3300"/>
                </a:solidFill>
                <a:round/>
                <a:headEnd/>
                <a:tailEnd/>
              </a:ln>
              <a:effectLst/>
            </p:spPr>
            <p:txBody>
              <a:bodyPr wrap="none" anchor="ctr"/>
              <a:lstStyle/>
              <a:p>
                <a:endParaRPr lang="en-US" dirty="0"/>
              </a:p>
            </p:txBody>
          </p:sp>
          <p:sp>
            <p:nvSpPr>
              <p:cNvPr id="112655" name="Line 15"/>
              <p:cNvSpPr>
                <a:spLocks noChangeShapeType="1"/>
              </p:cNvSpPr>
              <p:nvPr/>
            </p:nvSpPr>
            <p:spPr bwMode="auto">
              <a:xfrm>
                <a:off x="3704" y="1872"/>
                <a:ext cx="96" cy="0"/>
              </a:xfrm>
              <a:prstGeom prst="line">
                <a:avLst/>
              </a:prstGeom>
              <a:noFill/>
              <a:ln w="28575">
                <a:solidFill>
                  <a:srgbClr val="009900"/>
                </a:solidFill>
                <a:round/>
                <a:headEnd/>
                <a:tailEnd/>
              </a:ln>
              <a:effectLst/>
            </p:spPr>
            <p:txBody>
              <a:bodyPr wrap="none" anchor="ctr"/>
              <a:lstStyle/>
              <a:p>
                <a:endParaRPr lang="en-US" dirty="0"/>
              </a:p>
            </p:txBody>
          </p:sp>
          <p:sp>
            <p:nvSpPr>
              <p:cNvPr id="112656" name="Line 16"/>
              <p:cNvSpPr>
                <a:spLocks noChangeShapeType="1"/>
              </p:cNvSpPr>
              <p:nvPr/>
            </p:nvSpPr>
            <p:spPr bwMode="auto">
              <a:xfrm>
                <a:off x="3704" y="2064"/>
                <a:ext cx="96" cy="0"/>
              </a:xfrm>
              <a:prstGeom prst="line">
                <a:avLst/>
              </a:prstGeom>
              <a:noFill/>
              <a:ln w="28575">
                <a:solidFill>
                  <a:srgbClr val="009900"/>
                </a:solidFill>
                <a:round/>
                <a:headEnd/>
                <a:tailEnd/>
              </a:ln>
              <a:effectLst/>
            </p:spPr>
            <p:txBody>
              <a:bodyPr wrap="none" anchor="ctr"/>
              <a:lstStyle/>
              <a:p>
                <a:endParaRPr lang="en-US" dirty="0"/>
              </a:p>
            </p:txBody>
          </p:sp>
          <p:sp>
            <p:nvSpPr>
              <p:cNvPr id="112657" name="Line 17"/>
              <p:cNvSpPr>
                <a:spLocks noChangeShapeType="1"/>
              </p:cNvSpPr>
              <p:nvPr/>
            </p:nvSpPr>
            <p:spPr bwMode="auto">
              <a:xfrm>
                <a:off x="3704" y="1824"/>
                <a:ext cx="0" cy="288"/>
              </a:xfrm>
              <a:prstGeom prst="line">
                <a:avLst/>
              </a:prstGeom>
              <a:noFill/>
              <a:ln w="28575">
                <a:solidFill>
                  <a:srgbClr val="009900"/>
                </a:solidFill>
                <a:round/>
                <a:headEnd/>
                <a:tailEnd/>
              </a:ln>
              <a:effectLst/>
            </p:spPr>
            <p:txBody>
              <a:bodyPr wrap="none" anchor="ctr"/>
              <a:lstStyle/>
              <a:p>
                <a:endParaRPr lang="en-US" dirty="0"/>
              </a:p>
            </p:txBody>
          </p:sp>
          <p:sp>
            <p:nvSpPr>
              <p:cNvPr id="112658" name="Line 18"/>
              <p:cNvSpPr>
                <a:spLocks noChangeShapeType="1"/>
              </p:cNvSpPr>
              <p:nvPr/>
            </p:nvSpPr>
            <p:spPr bwMode="auto">
              <a:xfrm>
                <a:off x="3792" y="1536"/>
                <a:ext cx="0" cy="336"/>
              </a:xfrm>
              <a:prstGeom prst="line">
                <a:avLst/>
              </a:prstGeom>
              <a:noFill/>
              <a:ln w="28575">
                <a:solidFill>
                  <a:srgbClr val="009900"/>
                </a:solidFill>
                <a:round/>
                <a:headEnd/>
                <a:tailEnd/>
              </a:ln>
              <a:effectLst/>
            </p:spPr>
            <p:txBody>
              <a:bodyPr wrap="none" anchor="ctr"/>
              <a:lstStyle/>
              <a:p>
                <a:endParaRPr lang="en-US" dirty="0"/>
              </a:p>
            </p:txBody>
          </p:sp>
          <p:sp>
            <p:nvSpPr>
              <p:cNvPr id="112659" name="Line 19"/>
              <p:cNvSpPr>
                <a:spLocks noChangeShapeType="1"/>
              </p:cNvSpPr>
              <p:nvPr/>
            </p:nvSpPr>
            <p:spPr bwMode="auto">
              <a:xfrm>
                <a:off x="3792" y="2064"/>
                <a:ext cx="0" cy="144"/>
              </a:xfrm>
              <a:prstGeom prst="line">
                <a:avLst/>
              </a:prstGeom>
              <a:noFill/>
              <a:ln w="28575">
                <a:solidFill>
                  <a:srgbClr val="009900"/>
                </a:solidFill>
                <a:round/>
                <a:headEnd/>
                <a:tailEnd/>
              </a:ln>
              <a:effectLst/>
            </p:spPr>
            <p:txBody>
              <a:bodyPr wrap="none" anchor="ctr"/>
              <a:lstStyle/>
              <a:p>
                <a:endParaRPr lang="en-US" dirty="0"/>
              </a:p>
            </p:txBody>
          </p:sp>
          <p:sp>
            <p:nvSpPr>
              <p:cNvPr id="112660" name="Line 20"/>
              <p:cNvSpPr>
                <a:spLocks noChangeShapeType="1"/>
              </p:cNvSpPr>
              <p:nvPr/>
            </p:nvSpPr>
            <p:spPr bwMode="auto">
              <a:xfrm>
                <a:off x="3656" y="1872"/>
                <a:ext cx="0" cy="192"/>
              </a:xfrm>
              <a:prstGeom prst="line">
                <a:avLst/>
              </a:prstGeom>
              <a:noFill/>
              <a:ln w="28575">
                <a:solidFill>
                  <a:srgbClr val="009900"/>
                </a:solidFill>
                <a:round/>
                <a:headEnd/>
                <a:tailEnd/>
              </a:ln>
              <a:effectLst/>
            </p:spPr>
            <p:txBody>
              <a:bodyPr wrap="none" anchor="ctr"/>
              <a:lstStyle/>
              <a:p>
                <a:endParaRPr lang="en-US" dirty="0"/>
              </a:p>
            </p:txBody>
          </p:sp>
          <p:sp>
            <p:nvSpPr>
              <p:cNvPr id="112661" name="Line 21"/>
              <p:cNvSpPr>
                <a:spLocks noChangeShapeType="1"/>
              </p:cNvSpPr>
              <p:nvPr/>
            </p:nvSpPr>
            <p:spPr bwMode="auto">
              <a:xfrm>
                <a:off x="3320" y="1968"/>
                <a:ext cx="336" cy="0"/>
              </a:xfrm>
              <a:prstGeom prst="line">
                <a:avLst/>
              </a:prstGeom>
              <a:noFill/>
              <a:ln w="28575">
                <a:solidFill>
                  <a:srgbClr val="009900"/>
                </a:solidFill>
                <a:round/>
                <a:headEnd/>
                <a:tailEnd/>
              </a:ln>
              <a:effectLst/>
            </p:spPr>
            <p:txBody>
              <a:bodyPr wrap="none" anchor="ctr"/>
              <a:lstStyle/>
              <a:p>
                <a:endParaRPr lang="en-US" dirty="0"/>
              </a:p>
            </p:txBody>
          </p:sp>
        </p:grpSp>
        <p:sp>
          <p:nvSpPr>
            <p:cNvPr id="112662" name="Line 22"/>
            <p:cNvSpPr>
              <a:spLocks noChangeShapeType="1"/>
            </p:cNvSpPr>
            <p:nvPr/>
          </p:nvSpPr>
          <p:spPr bwMode="auto">
            <a:xfrm>
              <a:off x="3120" y="1474"/>
              <a:ext cx="1728" cy="0"/>
            </a:xfrm>
            <a:prstGeom prst="line">
              <a:avLst/>
            </a:prstGeom>
            <a:noFill/>
            <a:ln w="19050">
              <a:solidFill>
                <a:schemeClr val="tx1"/>
              </a:solidFill>
              <a:round/>
              <a:headEnd/>
              <a:tailEnd/>
            </a:ln>
            <a:effectLst/>
          </p:spPr>
          <p:txBody>
            <a:bodyPr wrap="none" anchor="ctr"/>
            <a:lstStyle/>
            <a:p>
              <a:endParaRPr lang="en-US" dirty="0"/>
            </a:p>
          </p:txBody>
        </p:sp>
        <p:sp>
          <p:nvSpPr>
            <p:cNvPr id="112663" name="Line 23"/>
            <p:cNvSpPr>
              <a:spLocks noChangeShapeType="1"/>
            </p:cNvSpPr>
            <p:nvPr/>
          </p:nvSpPr>
          <p:spPr bwMode="auto">
            <a:xfrm>
              <a:off x="3558" y="1282"/>
              <a:ext cx="0" cy="1584"/>
            </a:xfrm>
            <a:prstGeom prst="line">
              <a:avLst/>
            </a:prstGeom>
            <a:noFill/>
            <a:ln w="19050">
              <a:solidFill>
                <a:srgbClr val="996633"/>
              </a:solidFill>
              <a:round/>
              <a:headEnd/>
              <a:tailEnd/>
            </a:ln>
            <a:effectLst/>
          </p:spPr>
          <p:txBody>
            <a:bodyPr wrap="none" anchor="ctr"/>
            <a:lstStyle/>
            <a:p>
              <a:endParaRPr lang="en-US" dirty="0"/>
            </a:p>
          </p:txBody>
        </p:sp>
        <p:sp>
          <p:nvSpPr>
            <p:cNvPr id="112664" name="Text Box 24"/>
            <p:cNvSpPr txBox="1">
              <a:spLocks noChangeArrowheads="1"/>
            </p:cNvSpPr>
            <p:nvPr/>
          </p:nvSpPr>
          <p:spPr bwMode="auto">
            <a:xfrm>
              <a:off x="3696" y="1257"/>
              <a:ext cx="413" cy="173"/>
            </a:xfrm>
            <a:prstGeom prst="rect">
              <a:avLst/>
            </a:prstGeom>
            <a:noFill/>
            <a:ln w="9525" algn="ctr">
              <a:noFill/>
              <a:miter lim="800000"/>
              <a:headEnd/>
              <a:tailEnd/>
            </a:ln>
            <a:effectLst/>
          </p:spPr>
          <p:txBody>
            <a:bodyPr wrap="none">
              <a:spAutoFit/>
            </a:bodyPr>
            <a:lstStyle/>
            <a:p>
              <a:r>
                <a:rPr lang="en-US" sz="1200" b="1" dirty="0"/>
                <a:t>Bit line</a:t>
              </a:r>
            </a:p>
          </p:txBody>
        </p:sp>
        <p:sp>
          <p:nvSpPr>
            <p:cNvPr id="112665" name="Text Box 25"/>
            <p:cNvSpPr txBox="1">
              <a:spLocks noChangeArrowheads="1"/>
            </p:cNvSpPr>
            <p:nvPr/>
          </p:nvSpPr>
          <p:spPr bwMode="auto">
            <a:xfrm>
              <a:off x="3216" y="2194"/>
              <a:ext cx="356" cy="288"/>
            </a:xfrm>
            <a:prstGeom prst="rect">
              <a:avLst/>
            </a:prstGeom>
            <a:noFill/>
            <a:ln w="9525" algn="ctr">
              <a:noFill/>
              <a:miter lim="800000"/>
              <a:headEnd/>
              <a:tailEnd/>
            </a:ln>
            <a:effectLst/>
          </p:spPr>
          <p:txBody>
            <a:bodyPr wrap="none">
              <a:spAutoFit/>
            </a:bodyPr>
            <a:lstStyle/>
            <a:p>
              <a:r>
                <a:rPr lang="en-US" sz="1200" b="1" dirty="0">
                  <a:solidFill>
                    <a:srgbClr val="996633"/>
                  </a:solidFill>
                </a:rPr>
                <a:t>Word</a:t>
              </a:r>
            </a:p>
            <a:p>
              <a:r>
                <a:rPr lang="en-US" sz="1200" b="1" dirty="0">
                  <a:solidFill>
                    <a:srgbClr val="996633"/>
                  </a:solidFill>
                </a:rPr>
                <a:t>line</a:t>
              </a:r>
            </a:p>
          </p:txBody>
        </p:sp>
        <p:sp>
          <p:nvSpPr>
            <p:cNvPr id="112666" name="Text Box 26"/>
            <p:cNvSpPr txBox="1">
              <a:spLocks noChangeArrowheads="1"/>
            </p:cNvSpPr>
            <p:nvPr/>
          </p:nvSpPr>
          <p:spPr bwMode="auto">
            <a:xfrm>
              <a:off x="4030" y="1762"/>
              <a:ext cx="516" cy="288"/>
            </a:xfrm>
            <a:prstGeom prst="rect">
              <a:avLst/>
            </a:prstGeom>
            <a:noFill/>
            <a:ln w="9525" algn="ctr">
              <a:noFill/>
              <a:miter lim="800000"/>
              <a:headEnd/>
              <a:tailEnd/>
            </a:ln>
            <a:effectLst/>
          </p:spPr>
          <p:txBody>
            <a:bodyPr wrap="none">
              <a:spAutoFit/>
            </a:bodyPr>
            <a:lstStyle/>
            <a:p>
              <a:r>
                <a:rPr lang="en-US" sz="1200" b="1" dirty="0">
                  <a:solidFill>
                    <a:srgbClr val="009900"/>
                  </a:solidFill>
                </a:rPr>
                <a:t>CMOS </a:t>
              </a:r>
            </a:p>
            <a:p>
              <a:r>
                <a:rPr lang="en-US" sz="1200" b="1" dirty="0">
                  <a:solidFill>
                    <a:srgbClr val="009900"/>
                  </a:solidFill>
                </a:rPr>
                <a:t>transistor</a:t>
              </a:r>
            </a:p>
          </p:txBody>
        </p:sp>
        <p:sp>
          <p:nvSpPr>
            <p:cNvPr id="112667" name="Text Box 27"/>
            <p:cNvSpPr txBox="1">
              <a:spLocks noChangeArrowheads="1"/>
            </p:cNvSpPr>
            <p:nvPr/>
          </p:nvSpPr>
          <p:spPr bwMode="auto">
            <a:xfrm>
              <a:off x="4221" y="2693"/>
              <a:ext cx="441" cy="173"/>
            </a:xfrm>
            <a:prstGeom prst="rect">
              <a:avLst/>
            </a:prstGeom>
            <a:noFill/>
            <a:ln w="9525" algn="ctr">
              <a:noFill/>
              <a:miter lim="800000"/>
              <a:headEnd/>
              <a:tailEnd/>
            </a:ln>
            <a:effectLst/>
          </p:spPr>
          <p:txBody>
            <a:bodyPr wrap="none">
              <a:spAutoFit/>
            </a:bodyPr>
            <a:lstStyle/>
            <a:p>
              <a:r>
                <a:rPr lang="en-US" sz="1200" b="1" dirty="0">
                  <a:solidFill>
                    <a:schemeClr val="accent2"/>
                  </a:solidFill>
                </a:rPr>
                <a:t>Ground</a:t>
              </a:r>
            </a:p>
          </p:txBody>
        </p:sp>
        <p:grpSp>
          <p:nvGrpSpPr>
            <p:cNvPr id="112668" name="Group 28"/>
            <p:cNvGrpSpPr>
              <a:grpSpLocks/>
            </p:cNvGrpSpPr>
            <p:nvPr/>
          </p:nvGrpSpPr>
          <p:grpSpPr bwMode="auto">
            <a:xfrm>
              <a:off x="1015" y="1465"/>
              <a:ext cx="616" cy="1392"/>
              <a:chOff x="3320" y="1536"/>
              <a:chExt cx="616" cy="1392"/>
            </a:xfrm>
          </p:grpSpPr>
          <p:sp>
            <p:nvSpPr>
              <p:cNvPr id="112669" name="Line 29"/>
              <p:cNvSpPr>
                <a:spLocks noChangeShapeType="1"/>
              </p:cNvSpPr>
              <p:nvPr/>
            </p:nvSpPr>
            <p:spPr bwMode="auto">
              <a:xfrm flipV="1">
                <a:off x="3792" y="2544"/>
                <a:ext cx="0" cy="240"/>
              </a:xfrm>
              <a:prstGeom prst="line">
                <a:avLst/>
              </a:prstGeom>
              <a:noFill/>
              <a:ln w="28575">
                <a:solidFill>
                  <a:srgbClr val="CC3300"/>
                </a:solidFill>
                <a:round/>
                <a:headEnd/>
                <a:tailEnd/>
              </a:ln>
              <a:effectLst/>
            </p:spPr>
            <p:txBody>
              <a:bodyPr wrap="none" anchor="ctr"/>
              <a:lstStyle/>
              <a:p>
                <a:endParaRPr lang="en-US" dirty="0"/>
              </a:p>
            </p:txBody>
          </p:sp>
          <p:grpSp>
            <p:nvGrpSpPr>
              <p:cNvPr id="112670" name="Group 30"/>
              <p:cNvGrpSpPr>
                <a:grpSpLocks/>
              </p:cNvGrpSpPr>
              <p:nvPr/>
            </p:nvGrpSpPr>
            <p:grpSpPr bwMode="auto">
              <a:xfrm>
                <a:off x="3648" y="2784"/>
                <a:ext cx="288" cy="144"/>
                <a:chOff x="3648" y="2448"/>
                <a:chExt cx="288" cy="144"/>
              </a:xfrm>
            </p:grpSpPr>
            <p:sp>
              <p:nvSpPr>
                <p:cNvPr id="112671" name="Line 31"/>
                <p:cNvSpPr>
                  <a:spLocks noChangeShapeType="1"/>
                </p:cNvSpPr>
                <p:nvPr/>
              </p:nvSpPr>
              <p:spPr bwMode="auto">
                <a:xfrm>
                  <a:off x="3648" y="2448"/>
                  <a:ext cx="288" cy="0"/>
                </a:xfrm>
                <a:prstGeom prst="line">
                  <a:avLst/>
                </a:prstGeom>
                <a:noFill/>
                <a:ln w="28575">
                  <a:solidFill>
                    <a:schemeClr val="accent2"/>
                  </a:solidFill>
                  <a:round/>
                  <a:headEnd/>
                  <a:tailEnd/>
                </a:ln>
                <a:effectLst/>
              </p:spPr>
              <p:txBody>
                <a:bodyPr wrap="none" anchor="ctr"/>
                <a:lstStyle/>
                <a:p>
                  <a:endParaRPr lang="en-US" dirty="0"/>
                </a:p>
              </p:txBody>
            </p:sp>
            <p:sp>
              <p:nvSpPr>
                <p:cNvPr id="112672" name="Line 32"/>
                <p:cNvSpPr>
                  <a:spLocks noChangeShapeType="1"/>
                </p:cNvSpPr>
                <p:nvPr/>
              </p:nvSpPr>
              <p:spPr bwMode="auto">
                <a:xfrm>
                  <a:off x="3696" y="2496"/>
                  <a:ext cx="192" cy="0"/>
                </a:xfrm>
                <a:prstGeom prst="line">
                  <a:avLst/>
                </a:prstGeom>
                <a:noFill/>
                <a:ln w="28575">
                  <a:solidFill>
                    <a:schemeClr val="accent2"/>
                  </a:solidFill>
                  <a:round/>
                  <a:headEnd/>
                  <a:tailEnd/>
                </a:ln>
                <a:effectLst/>
              </p:spPr>
              <p:txBody>
                <a:bodyPr wrap="none" anchor="ctr"/>
                <a:lstStyle/>
                <a:p>
                  <a:endParaRPr lang="en-US" dirty="0"/>
                </a:p>
              </p:txBody>
            </p:sp>
            <p:sp>
              <p:nvSpPr>
                <p:cNvPr id="112673" name="Line 33"/>
                <p:cNvSpPr>
                  <a:spLocks noChangeShapeType="1"/>
                </p:cNvSpPr>
                <p:nvPr/>
              </p:nvSpPr>
              <p:spPr bwMode="auto">
                <a:xfrm>
                  <a:off x="3744" y="2544"/>
                  <a:ext cx="96" cy="0"/>
                </a:xfrm>
                <a:prstGeom prst="line">
                  <a:avLst/>
                </a:prstGeom>
                <a:noFill/>
                <a:ln w="28575">
                  <a:solidFill>
                    <a:schemeClr val="accent2"/>
                  </a:solidFill>
                  <a:round/>
                  <a:headEnd/>
                  <a:tailEnd/>
                </a:ln>
                <a:effectLst/>
              </p:spPr>
              <p:txBody>
                <a:bodyPr wrap="none" anchor="ctr"/>
                <a:lstStyle/>
                <a:p>
                  <a:endParaRPr lang="en-US" dirty="0"/>
                </a:p>
              </p:txBody>
            </p:sp>
            <p:sp>
              <p:nvSpPr>
                <p:cNvPr id="112674" name="Line 34"/>
                <p:cNvSpPr>
                  <a:spLocks noChangeShapeType="1"/>
                </p:cNvSpPr>
                <p:nvPr/>
              </p:nvSpPr>
              <p:spPr bwMode="auto">
                <a:xfrm>
                  <a:off x="3774" y="2592"/>
                  <a:ext cx="48" cy="0"/>
                </a:xfrm>
                <a:prstGeom prst="line">
                  <a:avLst/>
                </a:prstGeom>
                <a:noFill/>
                <a:ln w="28575">
                  <a:solidFill>
                    <a:schemeClr val="accent2"/>
                  </a:solidFill>
                  <a:round/>
                  <a:headEnd/>
                  <a:tailEnd/>
                </a:ln>
                <a:effectLst/>
              </p:spPr>
              <p:txBody>
                <a:bodyPr wrap="none" anchor="ctr"/>
                <a:lstStyle/>
                <a:p>
                  <a:endParaRPr lang="en-US" dirty="0"/>
                </a:p>
              </p:txBody>
            </p:sp>
          </p:grpSp>
          <p:sp>
            <p:nvSpPr>
              <p:cNvPr id="112675" name="Line 35"/>
              <p:cNvSpPr>
                <a:spLocks noChangeShapeType="1"/>
              </p:cNvSpPr>
              <p:nvPr/>
            </p:nvSpPr>
            <p:spPr bwMode="auto">
              <a:xfrm>
                <a:off x="3648" y="2448"/>
                <a:ext cx="288" cy="0"/>
              </a:xfrm>
              <a:prstGeom prst="line">
                <a:avLst/>
              </a:prstGeom>
              <a:noFill/>
              <a:ln w="28575">
                <a:solidFill>
                  <a:srgbClr val="CC3300"/>
                </a:solidFill>
                <a:round/>
                <a:headEnd/>
                <a:tailEnd/>
              </a:ln>
              <a:effectLst/>
            </p:spPr>
            <p:txBody>
              <a:bodyPr wrap="none" anchor="ctr"/>
              <a:lstStyle/>
              <a:p>
                <a:endParaRPr lang="en-US" dirty="0"/>
              </a:p>
            </p:txBody>
          </p:sp>
          <p:sp>
            <p:nvSpPr>
              <p:cNvPr id="112676" name="Line 36"/>
              <p:cNvSpPr>
                <a:spLocks noChangeShapeType="1"/>
              </p:cNvSpPr>
              <p:nvPr/>
            </p:nvSpPr>
            <p:spPr bwMode="auto">
              <a:xfrm>
                <a:off x="3648" y="2544"/>
                <a:ext cx="288" cy="0"/>
              </a:xfrm>
              <a:prstGeom prst="line">
                <a:avLst/>
              </a:prstGeom>
              <a:noFill/>
              <a:ln w="28575">
                <a:solidFill>
                  <a:srgbClr val="CC3300"/>
                </a:solidFill>
                <a:round/>
                <a:headEnd/>
                <a:tailEnd/>
              </a:ln>
              <a:effectLst/>
            </p:spPr>
            <p:txBody>
              <a:bodyPr wrap="none" anchor="ctr"/>
              <a:lstStyle/>
              <a:p>
                <a:endParaRPr lang="en-US" dirty="0"/>
              </a:p>
            </p:txBody>
          </p:sp>
          <p:sp>
            <p:nvSpPr>
              <p:cNvPr id="112677" name="Line 37"/>
              <p:cNvSpPr>
                <a:spLocks noChangeShapeType="1"/>
              </p:cNvSpPr>
              <p:nvPr/>
            </p:nvSpPr>
            <p:spPr bwMode="auto">
              <a:xfrm flipV="1">
                <a:off x="3792" y="2208"/>
                <a:ext cx="0" cy="240"/>
              </a:xfrm>
              <a:prstGeom prst="line">
                <a:avLst/>
              </a:prstGeom>
              <a:noFill/>
              <a:ln w="28575">
                <a:solidFill>
                  <a:srgbClr val="CC3300"/>
                </a:solidFill>
                <a:round/>
                <a:headEnd/>
                <a:tailEnd/>
              </a:ln>
              <a:effectLst/>
            </p:spPr>
            <p:txBody>
              <a:bodyPr wrap="none" anchor="ctr"/>
              <a:lstStyle/>
              <a:p>
                <a:endParaRPr lang="en-US" dirty="0"/>
              </a:p>
            </p:txBody>
          </p:sp>
          <p:sp>
            <p:nvSpPr>
              <p:cNvPr id="112678" name="Line 38"/>
              <p:cNvSpPr>
                <a:spLocks noChangeShapeType="1"/>
              </p:cNvSpPr>
              <p:nvPr/>
            </p:nvSpPr>
            <p:spPr bwMode="auto">
              <a:xfrm>
                <a:off x="3704" y="1872"/>
                <a:ext cx="96" cy="0"/>
              </a:xfrm>
              <a:prstGeom prst="line">
                <a:avLst/>
              </a:prstGeom>
              <a:noFill/>
              <a:ln w="28575">
                <a:solidFill>
                  <a:srgbClr val="009900"/>
                </a:solidFill>
                <a:round/>
                <a:headEnd/>
                <a:tailEnd/>
              </a:ln>
              <a:effectLst/>
            </p:spPr>
            <p:txBody>
              <a:bodyPr wrap="none" anchor="ctr"/>
              <a:lstStyle/>
              <a:p>
                <a:endParaRPr lang="en-US" dirty="0"/>
              </a:p>
            </p:txBody>
          </p:sp>
          <p:sp>
            <p:nvSpPr>
              <p:cNvPr id="112679" name="Line 39"/>
              <p:cNvSpPr>
                <a:spLocks noChangeShapeType="1"/>
              </p:cNvSpPr>
              <p:nvPr/>
            </p:nvSpPr>
            <p:spPr bwMode="auto">
              <a:xfrm>
                <a:off x="3704" y="2064"/>
                <a:ext cx="96" cy="0"/>
              </a:xfrm>
              <a:prstGeom prst="line">
                <a:avLst/>
              </a:prstGeom>
              <a:noFill/>
              <a:ln w="28575">
                <a:solidFill>
                  <a:srgbClr val="009900"/>
                </a:solidFill>
                <a:round/>
                <a:headEnd/>
                <a:tailEnd/>
              </a:ln>
              <a:effectLst/>
            </p:spPr>
            <p:txBody>
              <a:bodyPr wrap="none" anchor="ctr"/>
              <a:lstStyle/>
              <a:p>
                <a:endParaRPr lang="en-US" dirty="0"/>
              </a:p>
            </p:txBody>
          </p:sp>
          <p:sp>
            <p:nvSpPr>
              <p:cNvPr id="112680" name="Line 40"/>
              <p:cNvSpPr>
                <a:spLocks noChangeShapeType="1"/>
              </p:cNvSpPr>
              <p:nvPr/>
            </p:nvSpPr>
            <p:spPr bwMode="auto">
              <a:xfrm>
                <a:off x="3704" y="1824"/>
                <a:ext cx="0" cy="288"/>
              </a:xfrm>
              <a:prstGeom prst="line">
                <a:avLst/>
              </a:prstGeom>
              <a:noFill/>
              <a:ln w="28575">
                <a:solidFill>
                  <a:srgbClr val="009900"/>
                </a:solidFill>
                <a:round/>
                <a:headEnd/>
                <a:tailEnd/>
              </a:ln>
              <a:effectLst/>
            </p:spPr>
            <p:txBody>
              <a:bodyPr wrap="none" anchor="ctr"/>
              <a:lstStyle/>
              <a:p>
                <a:endParaRPr lang="en-US" dirty="0"/>
              </a:p>
            </p:txBody>
          </p:sp>
          <p:sp>
            <p:nvSpPr>
              <p:cNvPr id="112681" name="Line 41"/>
              <p:cNvSpPr>
                <a:spLocks noChangeShapeType="1"/>
              </p:cNvSpPr>
              <p:nvPr/>
            </p:nvSpPr>
            <p:spPr bwMode="auto">
              <a:xfrm>
                <a:off x="3792" y="1536"/>
                <a:ext cx="0" cy="336"/>
              </a:xfrm>
              <a:prstGeom prst="line">
                <a:avLst/>
              </a:prstGeom>
              <a:noFill/>
              <a:ln w="28575">
                <a:solidFill>
                  <a:srgbClr val="009900"/>
                </a:solidFill>
                <a:round/>
                <a:headEnd/>
                <a:tailEnd/>
              </a:ln>
              <a:effectLst/>
            </p:spPr>
            <p:txBody>
              <a:bodyPr wrap="none" anchor="ctr"/>
              <a:lstStyle/>
              <a:p>
                <a:endParaRPr lang="en-US" dirty="0"/>
              </a:p>
            </p:txBody>
          </p:sp>
          <p:sp>
            <p:nvSpPr>
              <p:cNvPr id="112682" name="Line 42"/>
              <p:cNvSpPr>
                <a:spLocks noChangeShapeType="1"/>
              </p:cNvSpPr>
              <p:nvPr/>
            </p:nvSpPr>
            <p:spPr bwMode="auto">
              <a:xfrm>
                <a:off x="3792" y="2064"/>
                <a:ext cx="0" cy="144"/>
              </a:xfrm>
              <a:prstGeom prst="line">
                <a:avLst/>
              </a:prstGeom>
              <a:noFill/>
              <a:ln w="28575">
                <a:solidFill>
                  <a:srgbClr val="009900"/>
                </a:solidFill>
                <a:round/>
                <a:headEnd/>
                <a:tailEnd/>
              </a:ln>
              <a:effectLst/>
            </p:spPr>
            <p:txBody>
              <a:bodyPr wrap="none" anchor="ctr"/>
              <a:lstStyle/>
              <a:p>
                <a:endParaRPr lang="en-US" dirty="0"/>
              </a:p>
            </p:txBody>
          </p:sp>
          <p:sp>
            <p:nvSpPr>
              <p:cNvPr id="112683" name="Line 43"/>
              <p:cNvSpPr>
                <a:spLocks noChangeShapeType="1"/>
              </p:cNvSpPr>
              <p:nvPr/>
            </p:nvSpPr>
            <p:spPr bwMode="auto">
              <a:xfrm>
                <a:off x="3656" y="1872"/>
                <a:ext cx="0" cy="192"/>
              </a:xfrm>
              <a:prstGeom prst="line">
                <a:avLst/>
              </a:prstGeom>
              <a:noFill/>
              <a:ln w="28575">
                <a:solidFill>
                  <a:srgbClr val="009900"/>
                </a:solidFill>
                <a:round/>
                <a:headEnd/>
                <a:tailEnd/>
              </a:ln>
              <a:effectLst/>
            </p:spPr>
            <p:txBody>
              <a:bodyPr wrap="none" anchor="ctr"/>
              <a:lstStyle/>
              <a:p>
                <a:endParaRPr lang="en-US" dirty="0"/>
              </a:p>
            </p:txBody>
          </p:sp>
          <p:sp>
            <p:nvSpPr>
              <p:cNvPr id="112684" name="Line 44"/>
              <p:cNvSpPr>
                <a:spLocks noChangeShapeType="1"/>
              </p:cNvSpPr>
              <p:nvPr/>
            </p:nvSpPr>
            <p:spPr bwMode="auto">
              <a:xfrm>
                <a:off x="3320" y="1968"/>
                <a:ext cx="336" cy="0"/>
              </a:xfrm>
              <a:prstGeom prst="line">
                <a:avLst/>
              </a:prstGeom>
              <a:noFill/>
              <a:ln w="28575">
                <a:solidFill>
                  <a:srgbClr val="009900"/>
                </a:solidFill>
                <a:round/>
                <a:headEnd/>
                <a:tailEnd/>
              </a:ln>
              <a:effectLst/>
            </p:spPr>
            <p:txBody>
              <a:bodyPr wrap="none" anchor="ctr"/>
              <a:lstStyle/>
              <a:p>
                <a:endParaRPr lang="en-US" dirty="0"/>
              </a:p>
            </p:txBody>
          </p:sp>
        </p:grpSp>
        <p:sp>
          <p:nvSpPr>
            <p:cNvPr id="112685" name="Line 45"/>
            <p:cNvSpPr>
              <a:spLocks noChangeShapeType="1"/>
            </p:cNvSpPr>
            <p:nvPr/>
          </p:nvSpPr>
          <p:spPr bwMode="auto">
            <a:xfrm>
              <a:off x="575" y="1465"/>
              <a:ext cx="1728" cy="0"/>
            </a:xfrm>
            <a:prstGeom prst="line">
              <a:avLst/>
            </a:prstGeom>
            <a:noFill/>
            <a:ln w="19050">
              <a:solidFill>
                <a:schemeClr val="tx1"/>
              </a:solidFill>
              <a:round/>
              <a:headEnd/>
              <a:tailEnd/>
            </a:ln>
            <a:effectLst/>
          </p:spPr>
          <p:txBody>
            <a:bodyPr wrap="none" anchor="ctr"/>
            <a:lstStyle/>
            <a:p>
              <a:endParaRPr lang="en-US" dirty="0"/>
            </a:p>
          </p:txBody>
        </p:sp>
        <p:sp>
          <p:nvSpPr>
            <p:cNvPr id="112686" name="Line 46"/>
            <p:cNvSpPr>
              <a:spLocks noChangeShapeType="1"/>
            </p:cNvSpPr>
            <p:nvPr/>
          </p:nvSpPr>
          <p:spPr bwMode="auto">
            <a:xfrm>
              <a:off x="1013" y="1273"/>
              <a:ext cx="0" cy="1584"/>
            </a:xfrm>
            <a:prstGeom prst="line">
              <a:avLst/>
            </a:prstGeom>
            <a:noFill/>
            <a:ln w="19050">
              <a:solidFill>
                <a:srgbClr val="996633"/>
              </a:solidFill>
              <a:round/>
              <a:headEnd/>
              <a:tailEnd/>
            </a:ln>
            <a:effectLst/>
          </p:spPr>
          <p:txBody>
            <a:bodyPr wrap="none" anchor="ctr"/>
            <a:lstStyle/>
            <a:p>
              <a:endParaRPr lang="en-US" dirty="0"/>
            </a:p>
          </p:txBody>
        </p:sp>
        <p:sp>
          <p:nvSpPr>
            <p:cNvPr id="112687" name="Text Box 47"/>
            <p:cNvSpPr txBox="1">
              <a:spLocks noChangeArrowheads="1"/>
            </p:cNvSpPr>
            <p:nvPr/>
          </p:nvSpPr>
          <p:spPr bwMode="auto">
            <a:xfrm>
              <a:off x="1152" y="1248"/>
              <a:ext cx="413" cy="173"/>
            </a:xfrm>
            <a:prstGeom prst="rect">
              <a:avLst/>
            </a:prstGeom>
            <a:noFill/>
            <a:ln w="9525" algn="ctr">
              <a:noFill/>
              <a:miter lim="800000"/>
              <a:headEnd/>
              <a:tailEnd/>
            </a:ln>
            <a:effectLst/>
          </p:spPr>
          <p:txBody>
            <a:bodyPr wrap="none">
              <a:spAutoFit/>
            </a:bodyPr>
            <a:lstStyle/>
            <a:p>
              <a:r>
                <a:rPr lang="en-US" sz="1200" b="1" dirty="0"/>
                <a:t>Bit line</a:t>
              </a:r>
            </a:p>
          </p:txBody>
        </p:sp>
        <p:sp>
          <p:nvSpPr>
            <p:cNvPr id="112688" name="Text Box 48"/>
            <p:cNvSpPr txBox="1">
              <a:spLocks noChangeArrowheads="1"/>
            </p:cNvSpPr>
            <p:nvPr/>
          </p:nvSpPr>
          <p:spPr bwMode="auto">
            <a:xfrm>
              <a:off x="671" y="2185"/>
              <a:ext cx="356" cy="288"/>
            </a:xfrm>
            <a:prstGeom prst="rect">
              <a:avLst/>
            </a:prstGeom>
            <a:noFill/>
            <a:ln w="9525" algn="ctr">
              <a:noFill/>
              <a:miter lim="800000"/>
              <a:headEnd/>
              <a:tailEnd/>
            </a:ln>
            <a:effectLst/>
          </p:spPr>
          <p:txBody>
            <a:bodyPr wrap="none">
              <a:spAutoFit/>
            </a:bodyPr>
            <a:lstStyle/>
            <a:p>
              <a:r>
                <a:rPr lang="en-US" sz="1200" b="1" dirty="0">
                  <a:solidFill>
                    <a:srgbClr val="996633"/>
                  </a:solidFill>
                </a:rPr>
                <a:t>Word</a:t>
              </a:r>
            </a:p>
            <a:p>
              <a:r>
                <a:rPr lang="en-US" sz="1200" b="1" dirty="0">
                  <a:solidFill>
                    <a:srgbClr val="996633"/>
                  </a:solidFill>
                </a:rPr>
                <a:t>line</a:t>
              </a:r>
            </a:p>
          </p:txBody>
        </p:sp>
        <p:sp>
          <p:nvSpPr>
            <p:cNvPr id="112689" name="Text Box 49"/>
            <p:cNvSpPr txBox="1">
              <a:spLocks noChangeArrowheads="1"/>
            </p:cNvSpPr>
            <p:nvPr/>
          </p:nvSpPr>
          <p:spPr bwMode="auto">
            <a:xfrm>
              <a:off x="1485" y="1753"/>
              <a:ext cx="516" cy="288"/>
            </a:xfrm>
            <a:prstGeom prst="rect">
              <a:avLst/>
            </a:prstGeom>
            <a:noFill/>
            <a:ln w="9525" algn="ctr">
              <a:noFill/>
              <a:miter lim="800000"/>
              <a:headEnd/>
              <a:tailEnd/>
            </a:ln>
            <a:effectLst/>
          </p:spPr>
          <p:txBody>
            <a:bodyPr wrap="none">
              <a:spAutoFit/>
            </a:bodyPr>
            <a:lstStyle/>
            <a:p>
              <a:r>
                <a:rPr lang="en-US" sz="1200" b="1" dirty="0">
                  <a:solidFill>
                    <a:srgbClr val="009900"/>
                  </a:solidFill>
                </a:rPr>
                <a:t>CMOS </a:t>
              </a:r>
            </a:p>
            <a:p>
              <a:r>
                <a:rPr lang="en-US" sz="1200" b="1" dirty="0">
                  <a:solidFill>
                    <a:srgbClr val="009900"/>
                  </a:solidFill>
                </a:rPr>
                <a:t>transistor</a:t>
              </a:r>
            </a:p>
          </p:txBody>
        </p:sp>
        <p:sp>
          <p:nvSpPr>
            <p:cNvPr id="112690" name="Text Box 50"/>
            <p:cNvSpPr txBox="1">
              <a:spLocks noChangeArrowheads="1"/>
            </p:cNvSpPr>
            <p:nvPr/>
          </p:nvSpPr>
          <p:spPr bwMode="auto">
            <a:xfrm>
              <a:off x="1632" y="2352"/>
              <a:ext cx="548" cy="288"/>
            </a:xfrm>
            <a:prstGeom prst="rect">
              <a:avLst/>
            </a:prstGeom>
            <a:noFill/>
            <a:ln w="9525" algn="ctr">
              <a:noFill/>
              <a:miter lim="800000"/>
              <a:headEnd/>
              <a:tailEnd/>
            </a:ln>
            <a:effectLst/>
          </p:spPr>
          <p:txBody>
            <a:bodyPr wrap="none">
              <a:spAutoFit/>
            </a:bodyPr>
            <a:lstStyle/>
            <a:p>
              <a:r>
                <a:rPr lang="en-US" sz="1200" b="1" dirty="0">
                  <a:solidFill>
                    <a:srgbClr val="CC3300"/>
                  </a:solidFill>
                </a:rPr>
                <a:t>Capacitor</a:t>
              </a:r>
            </a:p>
            <a:p>
              <a:r>
                <a:rPr lang="en-US" sz="1200" b="1" dirty="0">
                  <a:solidFill>
                    <a:srgbClr val="CC3300"/>
                  </a:solidFill>
                </a:rPr>
                <a:t>discharges</a:t>
              </a:r>
            </a:p>
          </p:txBody>
        </p:sp>
        <p:sp>
          <p:nvSpPr>
            <p:cNvPr id="112691" name="Text Box 51"/>
            <p:cNvSpPr txBox="1">
              <a:spLocks noChangeArrowheads="1"/>
            </p:cNvSpPr>
            <p:nvPr/>
          </p:nvSpPr>
          <p:spPr bwMode="auto">
            <a:xfrm>
              <a:off x="1676" y="2684"/>
              <a:ext cx="441" cy="173"/>
            </a:xfrm>
            <a:prstGeom prst="rect">
              <a:avLst/>
            </a:prstGeom>
            <a:noFill/>
            <a:ln w="9525" algn="ctr">
              <a:noFill/>
              <a:miter lim="800000"/>
              <a:headEnd/>
              <a:tailEnd/>
            </a:ln>
            <a:effectLst/>
          </p:spPr>
          <p:txBody>
            <a:bodyPr wrap="none">
              <a:spAutoFit/>
            </a:bodyPr>
            <a:lstStyle/>
            <a:p>
              <a:r>
                <a:rPr lang="en-US" sz="1200" b="1" dirty="0">
                  <a:solidFill>
                    <a:schemeClr val="accent2"/>
                  </a:solidFill>
                </a:rPr>
                <a:t>Ground</a:t>
              </a:r>
            </a:p>
          </p:txBody>
        </p:sp>
        <p:sp>
          <p:nvSpPr>
            <p:cNvPr id="112692" name="Text Box 52"/>
            <p:cNvSpPr txBox="1">
              <a:spLocks noChangeArrowheads="1"/>
            </p:cNvSpPr>
            <p:nvPr/>
          </p:nvSpPr>
          <p:spPr bwMode="auto">
            <a:xfrm>
              <a:off x="1584" y="1200"/>
              <a:ext cx="1336" cy="250"/>
            </a:xfrm>
            <a:prstGeom prst="rect">
              <a:avLst/>
            </a:prstGeom>
            <a:noFill/>
            <a:ln w="9525" algn="ctr">
              <a:noFill/>
              <a:miter lim="800000"/>
              <a:headEnd/>
              <a:tailEnd/>
            </a:ln>
            <a:effectLst/>
          </p:spPr>
          <p:txBody>
            <a:bodyPr>
              <a:spAutoFit/>
            </a:bodyPr>
            <a:lstStyle/>
            <a:p>
              <a:pPr algn="l"/>
              <a:r>
                <a:rPr lang="en-US" sz="1000" b="1" dirty="0">
                  <a:solidFill>
                    <a:srgbClr val="CC3300"/>
                  </a:solidFill>
                </a:rPr>
                <a:t>Logic “1” read (or sensed in refresh cycle) by draining capacitor</a:t>
              </a:r>
            </a:p>
          </p:txBody>
        </p:sp>
        <p:sp>
          <p:nvSpPr>
            <p:cNvPr id="112693" name="Arc 53"/>
            <p:cNvSpPr>
              <a:spLocks/>
            </p:cNvSpPr>
            <p:nvPr/>
          </p:nvSpPr>
          <p:spPr bwMode="auto">
            <a:xfrm flipH="1">
              <a:off x="1535" y="1512"/>
              <a:ext cx="240"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3300"/>
              </a:solidFill>
              <a:round/>
              <a:headEnd type="triangle" w="med" len="med"/>
              <a:tailEnd/>
            </a:ln>
            <a:effectLst/>
          </p:spPr>
          <p:txBody>
            <a:bodyPr wrap="none" anchor="ctr"/>
            <a:lstStyle/>
            <a:p>
              <a:endParaRPr lang="en-US" dirty="0"/>
            </a:p>
          </p:txBody>
        </p:sp>
        <p:sp>
          <p:nvSpPr>
            <p:cNvPr id="112694" name="Text Box 54"/>
            <p:cNvSpPr txBox="1">
              <a:spLocks noChangeArrowheads="1"/>
            </p:cNvSpPr>
            <p:nvPr/>
          </p:nvSpPr>
          <p:spPr bwMode="auto">
            <a:xfrm>
              <a:off x="1556" y="1536"/>
              <a:ext cx="508" cy="192"/>
            </a:xfrm>
            <a:prstGeom prst="rect">
              <a:avLst/>
            </a:prstGeom>
            <a:noFill/>
            <a:ln w="9525" algn="ctr">
              <a:noFill/>
              <a:miter lim="800000"/>
              <a:headEnd/>
              <a:tailEnd/>
            </a:ln>
            <a:effectLst/>
          </p:spPr>
          <p:txBody>
            <a:bodyPr wrap="none">
              <a:spAutoFit/>
            </a:bodyPr>
            <a:lstStyle/>
            <a:p>
              <a:r>
                <a:rPr lang="en-US" sz="1400" b="1" dirty="0">
                  <a:solidFill>
                    <a:srgbClr val="CC3300"/>
                  </a:solidFill>
                </a:rPr>
                <a:t>Current</a:t>
              </a:r>
            </a:p>
          </p:txBody>
        </p:sp>
        <p:sp>
          <p:nvSpPr>
            <p:cNvPr id="112695" name="Text Box 55"/>
            <p:cNvSpPr txBox="1">
              <a:spLocks noChangeArrowheads="1"/>
            </p:cNvSpPr>
            <p:nvPr/>
          </p:nvSpPr>
          <p:spPr bwMode="auto">
            <a:xfrm>
              <a:off x="1458" y="2193"/>
              <a:ext cx="414" cy="231"/>
            </a:xfrm>
            <a:prstGeom prst="rect">
              <a:avLst/>
            </a:prstGeom>
            <a:noFill/>
            <a:ln w="9525" algn="ctr">
              <a:noFill/>
              <a:miter lim="800000"/>
              <a:headEnd/>
              <a:tailEnd/>
            </a:ln>
            <a:effectLst/>
          </p:spPr>
          <p:txBody>
            <a:bodyPr wrap="none">
              <a:spAutoFit/>
            </a:bodyPr>
            <a:lstStyle/>
            <a:p>
              <a:r>
                <a:rPr lang="en-US" sz="1800" b="1" dirty="0">
                  <a:solidFill>
                    <a:srgbClr val="CC3300"/>
                  </a:solidFill>
                </a:rPr>
                <a:t>+</a:t>
              </a:r>
              <a:r>
                <a:rPr lang="en-US" sz="1800" b="1" dirty="0">
                  <a:solidFill>
                    <a:srgbClr val="CC3300"/>
                  </a:solidFill>
                  <a:cs typeface="Times New Roman" pitchFamily="18" charset="0"/>
                </a:rPr>
                <a:t>→0</a:t>
              </a:r>
            </a:p>
          </p:txBody>
        </p:sp>
        <p:sp>
          <p:nvSpPr>
            <p:cNvPr id="112696" name="Text Box 56"/>
            <p:cNvSpPr txBox="1">
              <a:spLocks noChangeArrowheads="1"/>
            </p:cNvSpPr>
            <p:nvPr/>
          </p:nvSpPr>
          <p:spPr bwMode="auto">
            <a:xfrm>
              <a:off x="385" y="1680"/>
              <a:ext cx="623" cy="326"/>
            </a:xfrm>
            <a:prstGeom prst="rect">
              <a:avLst/>
            </a:prstGeom>
            <a:noFill/>
            <a:ln w="9525" algn="ctr">
              <a:noFill/>
              <a:miter lim="800000"/>
              <a:headEnd/>
              <a:tailEnd/>
            </a:ln>
            <a:effectLst/>
          </p:spPr>
          <p:txBody>
            <a:bodyPr>
              <a:spAutoFit/>
            </a:bodyPr>
            <a:lstStyle/>
            <a:p>
              <a:r>
                <a:rPr lang="en-US" sz="1400" b="1" dirty="0">
                  <a:solidFill>
                    <a:srgbClr val="CC3300"/>
                  </a:solidFill>
                </a:rPr>
                <a:t>Word line activated</a:t>
              </a:r>
            </a:p>
          </p:txBody>
        </p:sp>
        <p:sp>
          <p:nvSpPr>
            <p:cNvPr id="112699" name="Text Box 59"/>
            <p:cNvSpPr txBox="1">
              <a:spLocks noChangeArrowheads="1"/>
            </p:cNvSpPr>
            <p:nvPr/>
          </p:nvSpPr>
          <p:spPr bwMode="auto">
            <a:xfrm>
              <a:off x="4169" y="2352"/>
              <a:ext cx="535" cy="288"/>
            </a:xfrm>
            <a:prstGeom prst="rect">
              <a:avLst/>
            </a:prstGeom>
            <a:noFill/>
            <a:ln w="9525" algn="ctr">
              <a:noFill/>
              <a:miter lim="800000"/>
              <a:headEnd/>
              <a:tailEnd/>
            </a:ln>
            <a:effectLst/>
          </p:spPr>
          <p:txBody>
            <a:bodyPr>
              <a:spAutoFit/>
            </a:bodyPr>
            <a:lstStyle/>
            <a:p>
              <a:r>
                <a:rPr lang="en-US" sz="1200" b="1" dirty="0">
                  <a:solidFill>
                    <a:srgbClr val="CC3300"/>
                  </a:solidFill>
                </a:rPr>
                <a:t>Capacitor recharged</a:t>
              </a:r>
            </a:p>
          </p:txBody>
        </p:sp>
        <p:sp>
          <p:nvSpPr>
            <p:cNvPr id="112700" name="Text Box 60"/>
            <p:cNvSpPr txBox="1">
              <a:spLocks noChangeArrowheads="1"/>
            </p:cNvSpPr>
            <p:nvPr/>
          </p:nvSpPr>
          <p:spPr bwMode="auto">
            <a:xfrm>
              <a:off x="4032" y="2181"/>
              <a:ext cx="414" cy="231"/>
            </a:xfrm>
            <a:prstGeom prst="rect">
              <a:avLst/>
            </a:prstGeom>
            <a:noFill/>
            <a:ln w="9525" algn="ctr">
              <a:noFill/>
              <a:miter lim="800000"/>
              <a:headEnd/>
              <a:tailEnd/>
            </a:ln>
            <a:effectLst/>
          </p:spPr>
          <p:txBody>
            <a:bodyPr wrap="none">
              <a:spAutoFit/>
            </a:bodyPr>
            <a:lstStyle/>
            <a:p>
              <a:r>
                <a:rPr lang="en-US" sz="1800" b="1" dirty="0">
                  <a:solidFill>
                    <a:srgbClr val="CC3300"/>
                  </a:solidFill>
                </a:rPr>
                <a:t>0</a:t>
              </a:r>
              <a:r>
                <a:rPr lang="en-US" sz="1800" b="1" dirty="0">
                  <a:solidFill>
                    <a:srgbClr val="CC3300"/>
                  </a:solidFill>
                  <a:cs typeface="Times New Roman" pitchFamily="18" charset="0"/>
                </a:rPr>
                <a:t>→+</a:t>
              </a:r>
            </a:p>
          </p:txBody>
        </p:sp>
        <p:sp>
          <p:nvSpPr>
            <p:cNvPr id="112701" name="Text Box 61"/>
            <p:cNvSpPr txBox="1">
              <a:spLocks noChangeArrowheads="1"/>
            </p:cNvSpPr>
            <p:nvPr/>
          </p:nvSpPr>
          <p:spPr bwMode="auto">
            <a:xfrm>
              <a:off x="2883" y="1604"/>
              <a:ext cx="669" cy="326"/>
            </a:xfrm>
            <a:prstGeom prst="rect">
              <a:avLst/>
            </a:prstGeom>
            <a:noFill/>
            <a:ln w="9525" algn="ctr">
              <a:noFill/>
              <a:miter lim="800000"/>
              <a:headEnd/>
              <a:tailEnd/>
            </a:ln>
            <a:effectLst/>
          </p:spPr>
          <p:txBody>
            <a:bodyPr>
              <a:spAutoFit/>
            </a:bodyPr>
            <a:lstStyle/>
            <a:p>
              <a:r>
                <a:rPr lang="en-US" sz="1400" b="1" dirty="0">
                  <a:solidFill>
                    <a:srgbClr val="CC3300"/>
                  </a:solidFill>
                </a:rPr>
                <a:t>Word line reactivated</a:t>
              </a:r>
            </a:p>
          </p:txBody>
        </p:sp>
        <p:sp>
          <p:nvSpPr>
            <p:cNvPr id="112702" name="Text Box 62"/>
            <p:cNvSpPr txBox="1">
              <a:spLocks noChangeArrowheads="1"/>
            </p:cNvSpPr>
            <p:nvPr/>
          </p:nvSpPr>
          <p:spPr bwMode="auto">
            <a:xfrm>
              <a:off x="656" y="2890"/>
              <a:ext cx="1648" cy="326"/>
            </a:xfrm>
            <a:prstGeom prst="rect">
              <a:avLst/>
            </a:prstGeom>
            <a:noFill/>
            <a:ln w="9525" algn="ctr">
              <a:noFill/>
              <a:miter lim="800000"/>
              <a:headEnd/>
              <a:tailEnd/>
            </a:ln>
            <a:effectLst/>
          </p:spPr>
          <p:txBody>
            <a:bodyPr>
              <a:spAutoFit/>
            </a:bodyPr>
            <a:lstStyle/>
            <a:p>
              <a:r>
                <a:rPr lang="en-US" sz="1400" b="1" dirty="0">
                  <a:solidFill>
                    <a:schemeClr val="accent2"/>
                  </a:solidFill>
                </a:rPr>
                <a:t>Read 1 memory cycle or refresh cycle logic “1” detect.  </a:t>
              </a:r>
            </a:p>
          </p:txBody>
        </p:sp>
        <p:sp>
          <p:nvSpPr>
            <p:cNvPr id="112705" name="Text Box 65"/>
            <p:cNvSpPr txBox="1">
              <a:spLocks noChangeArrowheads="1"/>
            </p:cNvSpPr>
            <p:nvPr/>
          </p:nvSpPr>
          <p:spPr bwMode="auto">
            <a:xfrm>
              <a:off x="4224" y="1209"/>
              <a:ext cx="1048" cy="250"/>
            </a:xfrm>
            <a:prstGeom prst="rect">
              <a:avLst/>
            </a:prstGeom>
            <a:noFill/>
            <a:ln w="9525" algn="ctr">
              <a:noFill/>
              <a:miter lim="800000"/>
              <a:headEnd/>
              <a:tailEnd/>
            </a:ln>
            <a:effectLst/>
          </p:spPr>
          <p:txBody>
            <a:bodyPr>
              <a:spAutoFit/>
            </a:bodyPr>
            <a:lstStyle/>
            <a:p>
              <a:pPr algn="l"/>
              <a:r>
                <a:rPr lang="en-US" sz="1000" b="1" dirty="0">
                  <a:solidFill>
                    <a:srgbClr val="CC3300"/>
                  </a:solidFill>
                </a:rPr>
                <a:t>Logic “1” rewritten by applying +V to bit line</a:t>
              </a:r>
            </a:p>
          </p:txBody>
        </p:sp>
        <p:sp>
          <p:nvSpPr>
            <p:cNvPr id="112706" name="Text Box 66"/>
            <p:cNvSpPr txBox="1">
              <a:spLocks noChangeArrowheads="1"/>
            </p:cNvSpPr>
            <p:nvPr/>
          </p:nvSpPr>
          <p:spPr bwMode="auto">
            <a:xfrm>
              <a:off x="3408" y="2880"/>
              <a:ext cx="1296" cy="326"/>
            </a:xfrm>
            <a:prstGeom prst="rect">
              <a:avLst/>
            </a:prstGeom>
            <a:noFill/>
            <a:ln w="9525" algn="ctr">
              <a:noFill/>
              <a:miter lim="800000"/>
              <a:headEnd/>
              <a:tailEnd/>
            </a:ln>
            <a:effectLst/>
          </p:spPr>
          <p:txBody>
            <a:bodyPr>
              <a:spAutoFit/>
            </a:bodyPr>
            <a:lstStyle/>
            <a:p>
              <a:r>
                <a:rPr lang="en-US" sz="1400" b="1" dirty="0">
                  <a:solidFill>
                    <a:schemeClr val="accent2"/>
                  </a:solidFill>
                </a:rPr>
                <a:t>Read or refresh cycle logic “1” rewrite.  </a:t>
              </a:r>
            </a:p>
          </p:txBody>
        </p:sp>
        <p:sp>
          <p:nvSpPr>
            <p:cNvPr id="112707" name="Arc 67"/>
            <p:cNvSpPr>
              <a:spLocks/>
            </p:cNvSpPr>
            <p:nvPr/>
          </p:nvSpPr>
          <p:spPr bwMode="auto">
            <a:xfrm flipH="1">
              <a:off x="4080" y="1536"/>
              <a:ext cx="240"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3300"/>
              </a:solidFill>
              <a:round/>
              <a:headEnd/>
              <a:tailEnd type="triangle" w="med" len="med"/>
            </a:ln>
            <a:effectLst/>
          </p:spPr>
          <p:txBody>
            <a:bodyPr wrap="none" anchor="ctr"/>
            <a:lstStyle/>
            <a:p>
              <a:endParaRPr lang="en-US" dirty="0"/>
            </a:p>
          </p:txBody>
        </p:sp>
        <p:sp>
          <p:nvSpPr>
            <p:cNvPr id="112708" name="Text Box 68"/>
            <p:cNvSpPr txBox="1">
              <a:spLocks noChangeArrowheads="1"/>
            </p:cNvSpPr>
            <p:nvPr/>
          </p:nvSpPr>
          <p:spPr bwMode="auto">
            <a:xfrm>
              <a:off x="4128" y="1536"/>
              <a:ext cx="508" cy="192"/>
            </a:xfrm>
            <a:prstGeom prst="rect">
              <a:avLst/>
            </a:prstGeom>
            <a:noFill/>
            <a:ln w="9525" algn="ctr">
              <a:noFill/>
              <a:miter lim="800000"/>
              <a:headEnd/>
              <a:tailEnd/>
            </a:ln>
            <a:effectLst/>
          </p:spPr>
          <p:txBody>
            <a:bodyPr wrap="none">
              <a:spAutoFit/>
            </a:bodyPr>
            <a:lstStyle/>
            <a:p>
              <a:r>
                <a:rPr lang="en-US" sz="1400" b="1" dirty="0">
                  <a:solidFill>
                    <a:srgbClr val="CC3300"/>
                  </a:solidFill>
                </a:rPr>
                <a:t>Current</a:t>
              </a:r>
            </a:p>
          </p:txBody>
        </p:sp>
      </p:grpSp>
      <p:pic>
        <p:nvPicPr>
          <p:cNvPr id="2" nam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DRAM’s Get Denser</a:t>
            </a:r>
            <a:endParaRPr lang="en-US" sz="3600" dirty="0"/>
          </a:p>
        </p:txBody>
      </p:sp>
      <p:sp>
        <p:nvSpPr>
          <p:cNvPr id="3" name="Content Placeholder 2"/>
          <p:cNvSpPr>
            <a:spLocks noGrp="1"/>
          </p:cNvSpPr>
          <p:nvPr>
            <p:ph idx="1"/>
          </p:nvPr>
        </p:nvSpPr>
        <p:spPr>
          <a:xfrm>
            <a:off x="381000" y="5029200"/>
            <a:ext cx="4495800" cy="1219200"/>
          </a:xfrm>
        </p:spPr>
        <p:txBody>
          <a:bodyPr/>
          <a:lstStyle/>
          <a:p>
            <a:pPr marL="0" indent="0">
              <a:buNone/>
            </a:pPr>
            <a:r>
              <a:rPr lang="en-US" sz="2400" dirty="0" smtClean="0">
                <a:solidFill>
                  <a:srgbClr val="FF0000"/>
                </a:solidFill>
              </a:rPr>
              <a:t>Current new DRAM systems top the scale at 64 and 128 GB (up to 4 GB per package)! </a:t>
            </a:r>
            <a:endParaRPr lang="en-US" sz="2400" dirty="0">
              <a:solidFill>
                <a:srgbClr val="FF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9090" name="Picture 2" descr="http://www.pcper.com/files/imagecache/article_max_width/news/2013-11-28/hmc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05" t="8615" r="3647" b="4938"/>
          <a:stretch/>
        </p:blipFill>
        <p:spPr bwMode="auto">
          <a:xfrm>
            <a:off x="5105400" y="2133600"/>
            <a:ext cx="31336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descr="http://m.eet.com/media/1041484/DC1502_UTH_samsung.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681" t="19563" r="1464" b="10697"/>
          <a:stretch/>
        </p:blipFill>
        <p:spPr bwMode="auto">
          <a:xfrm>
            <a:off x="913478" y="2133600"/>
            <a:ext cx="3353722"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descr="samsung 8gbit lpddr4 mobile dra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707" t="14508" r="20396" b="12715"/>
          <a:stretch/>
        </p:blipFill>
        <p:spPr bwMode="auto">
          <a:xfrm>
            <a:off x="4879657" y="4131397"/>
            <a:ext cx="3585172" cy="2100405"/>
          </a:xfrm>
          <a:prstGeom prst="rect">
            <a:avLst/>
          </a:prstGeom>
          <a:noFill/>
          <a:extLst>
            <a:ext uri="{909E8E84-426E-40DD-AFC4-6F175D3DCCD1}">
              <a14:hiddenFill xmlns:a14="http://schemas.microsoft.com/office/drawing/2010/main">
                <a:solidFill>
                  <a:srgbClr val="FFFFFF"/>
                </a:solidFill>
              </a14:hiddenFill>
            </a:ext>
          </a:extLst>
        </p:spPr>
      </p:pic>
      <p:pic>
        <p:nvPicPr>
          <p:cNvPr id="5"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50755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Crosspoint NAND Flash</a:t>
            </a:r>
            <a:endParaRPr lang="en-US" dirty="0"/>
          </a:p>
        </p:txBody>
      </p:sp>
      <p:sp>
        <p:nvSpPr>
          <p:cNvPr id="3" name="Content Placeholder 2"/>
          <p:cNvSpPr>
            <a:spLocks noGrp="1"/>
          </p:cNvSpPr>
          <p:nvPr>
            <p:ph idx="1"/>
          </p:nvPr>
        </p:nvSpPr>
        <p:spPr>
          <a:xfrm>
            <a:off x="838200" y="5486400"/>
            <a:ext cx="7772400" cy="838200"/>
          </a:xfrm>
        </p:spPr>
        <p:txBody>
          <a:bodyPr/>
          <a:lstStyle/>
          <a:p>
            <a:r>
              <a:rPr lang="en-US" sz="1800" dirty="0" smtClean="0">
                <a:solidFill>
                  <a:srgbClr val="FF0000"/>
                </a:solidFill>
              </a:rPr>
              <a:t>“In </a:t>
            </a:r>
            <a:r>
              <a:rPr lang="en-US" sz="1800" dirty="0">
                <a:solidFill>
                  <a:srgbClr val="FF0000"/>
                </a:solidFill>
              </a:rPr>
              <a:t>the next five years, we will start to see flash drives that are larger than current spinning disks by almost an order of </a:t>
            </a:r>
            <a:r>
              <a:rPr lang="en-US" sz="1800" dirty="0" smtClean="0">
                <a:solidFill>
                  <a:srgbClr val="FF0000"/>
                </a:solidFill>
              </a:rPr>
              <a:t>magnitude.” (Intel quote on new flash technology.) </a:t>
            </a:r>
            <a:endParaRPr lang="en-US" sz="1800" dirty="0">
              <a:solidFill>
                <a:srgbClr val="FF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https://upload.wikimedia.org/wikipedia/commons/thumb/2/2b/3D_XPoint.png/220px-3D_XPoi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120438"/>
            <a:ext cx="3276600" cy="336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931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25954" name="Rectangle 2"/>
          <p:cNvSpPr>
            <a:spLocks noGrp="1" noChangeArrowheads="1"/>
          </p:cNvSpPr>
          <p:nvPr>
            <p:ph type="title"/>
          </p:nvPr>
        </p:nvSpPr>
        <p:spPr>
          <a:ln>
            <a:solidFill>
              <a:srgbClr val="CC3300"/>
            </a:solidFill>
          </a:ln>
        </p:spPr>
        <p:txBody>
          <a:bodyPr/>
          <a:lstStyle/>
          <a:p>
            <a:r>
              <a:rPr lang="en-US" sz="3600" dirty="0">
                <a:solidFill>
                  <a:srgbClr val="CC3300"/>
                </a:solidFill>
              </a:rPr>
              <a:t>Exercise 1</a:t>
            </a:r>
          </a:p>
        </p:txBody>
      </p:sp>
      <p:sp>
        <p:nvSpPr>
          <p:cNvPr id="125955" name="Rectangle 3"/>
          <p:cNvSpPr>
            <a:spLocks noGrp="1" noChangeArrowheads="1"/>
          </p:cNvSpPr>
          <p:nvPr>
            <p:ph type="body" idx="1"/>
          </p:nvPr>
        </p:nvSpPr>
        <p:spPr>
          <a:xfrm>
            <a:off x="838200" y="2667000"/>
            <a:ext cx="7620000" cy="3276600"/>
          </a:xfrm>
        </p:spPr>
        <p:txBody>
          <a:bodyPr/>
          <a:lstStyle/>
          <a:p>
            <a:pPr marL="381000" indent="-381000">
              <a:buFontTx/>
              <a:buAutoNum type="arabicPeriod"/>
            </a:pPr>
            <a:r>
              <a:rPr lang="en-US" sz="2400" dirty="0"/>
              <a:t>Rank these memories by speed:  L2 cache, DRAM, L1 cache, registers, and hard disk drives.  </a:t>
            </a:r>
          </a:p>
          <a:p>
            <a:pPr marL="381000" indent="-381000">
              <a:buFontTx/>
              <a:buAutoNum type="arabicPeriod"/>
            </a:pPr>
            <a:r>
              <a:rPr lang="en-US" sz="2400" dirty="0"/>
              <a:t>A DRAM memory chip is accessed and a bit read out.  The bit that is read is a 1.  What happens now?  </a:t>
            </a:r>
          </a:p>
          <a:p>
            <a:pPr marL="381000" indent="-381000">
              <a:buFontTx/>
              <a:buAutoNum type="arabicPeriod"/>
            </a:pPr>
            <a:r>
              <a:rPr lang="en-US" sz="2400" dirty="0"/>
              <a:t>That same memory bit is then left “alone” (i.e., not accessed by its addressing mechanism for either read or write) for several milliseconds.  What happens next?  </a:t>
            </a:r>
          </a:p>
        </p:txBody>
      </p:sp>
      <p:pic>
        <p:nvPicPr>
          <p:cNvPr id="2" nam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lstStyle/>
          <a:p>
            <a:r>
              <a:rPr lang="en-US" sz="3600" dirty="0" smtClean="0">
                <a:solidFill>
                  <a:srgbClr val="CC3300"/>
                </a:solidFill>
              </a:rPr>
              <a:t>Exercise 1 Answers</a:t>
            </a:r>
            <a:endParaRPr lang="en-US" sz="3600" dirty="0"/>
          </a:p>
        </p:txBody>
      </p:sp>
      <p:sp>
        <p:nvSpPr>
          <p:cNvPr id="3" name="Content Placeholder 2"/>
          <p:cNvSpPr>
            <a:spLocks noGrp="1"/>
          </p:cNvSpPr>
          <p:nvPr>
            <p:ph idx="1"/>
          </p:nvPr>
        </p:nvSpPr>
        <p:spPr>
          <a:xfrm>
            <a:off x="685800" y="2438400"/>
            <a:ext cx="7772400" cy="3581400"/>
          </a:xfrm>
        </p:spPr>
        <p:txBody>
          <a:bodyPr/>
          <a:lstStyle/>
          <a:p>
            <a:pPr marL="457200" indent="-457200">
              <a:buFont typeface="+mj-lt"/>
              <a:buAutoNum type="arabicPeriod"/>
            </a:pPr>
            <a:r>
              <a:rPr lang="en-US" sz="2400" dirty="0" smtClean="0">
                <a:solidFill>
                  <a:srgbClr val="CC3300"/>
                </a:solidFill>
              </a:rPr>
              <a:t>(This will help with the Test #3 bonus homework) – Registers in the computer are adjacent to the ALU, L1 is on-chip, L2 is nearby, and DRAM and HDD are farther away from the CPU.  Thus the speed ranking is registers, L1, L2, DRAM, HDD.  </a:t>
            </a:r>
          </a:p>
          <a:p>
            <a:pPr marL="457200" indent="-457200">
              <a:buFont typeface="+mj-lt"/>
              <a:buAutoNum type="arabicPeriod"/>
            </a:pPr>
            <a:r>
              <a:rPr lang="en-US" sz="2400" dirty="0" smtClean="0">
                <a:solidFill>
                  <a:srgbClr val="CC3300"/>
                </a:solidFill>
              </a:rPr>
              <a:t>The 1 data is erased by the read, so that the 1 is immediately rewritten after it is read.  </a:t>
            </a:r>
          </a:p>
          <a:p>
            <a:pPr marL="457200" indent="-457200">
              <a:buFont typeface="+mj-lt"/>
              <a:buAutoNum type="arabicPeriod"/>
            </a:pPr>
            <a:r>
              <a:rPr lang="en-US" sz="2400" dirty="0" smtClean="0">
                <a:solidFill>
                  <a:srgbClr val="CC3300"/>
                </a:solidFill>
              </a:rPr>
              <a:t>The capacitor begins to lose charge (the “1”) and so it is rewritten periodically.  </a:t>
            </a: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0658" name="Rectangle 2"/>
          <p:cNvSpPr>
            <a:spLocks noGrp="1" noChangeArrowheads="1"/>
          </p:cNvSpPr>
          <p:nvPr>
            <p:ph type="title"/>
          </p:nvPr>
        </p:nvSpPr>
        <p:spPr>
          <a:xfrm>
            <a:off x="1219200" y="1371600"/>
            <a:ext cx="6781800" cy="609600"/>
          </a:xfrm>
          <a:ln/>
        </p:spPr>
        <p:txBody>
          <a:bodyPr/>
          <a:lstStyle/>
          <a:p>
            <a:r>
              <a:rPr lang="en-US" sz="3200" dirty="0"/>
              <a:t>The Memory Speed/Cost Dilemma</a:t>
            </a:r>
          </a:p>
        </p:txBody>
      </p:sp>
      <p:sp>
        <p:nvSpPr>
          <p:cNvPr id="70659" name="Rectangle 3"/>
          <p:cNvSpPr>
            <a:spLocks noGrp="1" noChangeArrowheads="1"/>
          </p:cNvSpPr>
          <p:nvPr>
            <p:ph type="body" idx="1"/>
          </p:nvPr>
        </p:nvSpPr>
        <p:spPr>
          <a:xfrm>
            <a:off x="533400" y="2057400"/>
            <a:ext cx="8077200" cy="4343400"/>
          </a:xfrm>
        </p:spPr>
        <p:txBody>
          <a:bodyPr/>
          <a:lstStyle/>
          <a:p>
            <a:r>
              <a:rPr lang="en-US" sz="2400" dirty="0"/>
              <a:t>There are further problem facing the modern computer designer:  </a:t>
            </a:r>
          </a:p>
          <a:p>
            <a:pPr lvl="1"/>
            <a:r>
              <a:rPr lang="en-US" sz="2000" dirty="0">
                <a:solidFill>
                  <a:srgbClr val="009900"/>
                </a:solidFill>
              </a:rPr>
              <a:t>Users need very high memory speeds to improve performance (for example, in graphical computing, games, video editing).  </a:t>
            </a:r>
          </a:p>
          <a:p>
            <a:pPr lvl="1"/>
            <a:r>
              <a:rPr lang="en-US" sz="2000" dirty="0">
                <a:solidFill>
                  <a:srgbClr val="009900"/>
                </a:solidFill>
              </a:rPr>
              <a:t>At the same time there is also great demand for maximum memory capacity by many users (PC’s do not just manipulate text any more; complex graphics, video games, movie editing and animation all require enormous amounts of both DRAM and bulk storage (hard </a:t>
            </a:r>
            <a:r>
              <a:rPr lang="en-US" sz="2000" dirty="0" smtClean="0">
                <a:solidFill>
                  <a:srgbClr val="009900"/>
                </a:solidFill>
              </a:rPr>
              <a:t>drives or solid-state memories).  </a:t>
            </a:r>
            <a:endParaRPr lang="en-US" sz="2000" dirty="0">
              <a:solidFill>
                <a:srgbClr val="009900"/>
              </a:solidFill>
            </a:endParaRPr>
          </a:p>
          <a:p>
            <a:r>
              <a:rPr lang="en-US" sz="2400" dirty="0"/>
              <a:t>However, there is a conflict in these requirements: </a:t>
            </a:r>
          </a:p>
          <a:p>
            <a:pPr lvl="1"/>
            <a:r>
              <a:rPr lang="en-US" sz="2000" dirty="0">
                <a:solidFill>
                  <a:srgbClr val="CC3300"/>
                </a:solidFill>
              </a:rPr>
              <a:t>Fast memories are </a:t>
            </a:r>
            <a:r>
              <a:rPr lang="en-US" sz="2000" u="sng" dirty="0">
                <a:solidFill>
                  <a:srgbClr val="CC3300"/>
                </a:solidFill>
              </a:rPr>
              <a:t>very expensive</a:t>
            </a:r>
            <a:r>
              <a:rPr lang="en-US" sz="2000" dirty="0">
                <a:solidFill>
                  <a:srgbClr val="CC3300"/>
                </a:solidFill>
              </a:rPr>
              <a:t>. </a:t>
            </a:r>
          </a:p>
          <a:p>
            <a:pPr lvl="1"/>
            <a:r>
              <a:rPr lang="en-US" sz="2000" dirty="0">
                <a:solidFill>
                  <a:srgbClr val="CC3300"/>
                </a:solidFill>
              </a:rPr>
              <a:t>High-capacity, cheap memories </a:t>
            </a:r>
            <a:r>
              <a:rPr lang="en-US" sz="2000" dirty="0" smtClean="0">
                <a:solidFill>
                  <a:srgbClr val="CC3300"/>
                </a:solidFill>
              </a:rPr>
              <a:t>(HDD’s/SSM’s) </a:t>
            </a:r>
            <a:r>
              <a:rPr lang="en-US" sz="2000" dirty="0">
                <a:solidFill>
                  <a:srgbClr val="CC3300"/>
                </a:solidFill>
              </a:rPr>
              <a:t>are </a:t>
            </a:r>
            <a:r>
              <a:rPr lang="en-US" sz="2000" u="sng" dirty="0">
                <a:solidFill>
                  <a:srgbClr val="CC3300"/>
                </a:solidFill>
              </a:rPr>
              <a:t>very slow</a:t>
            </a:r>
            <a:r>
              <a:rPr lang="en-US" sz="2000" dirty="0">
                <a:solidFill>
                  <a:srgbClr val="CC3300"/>
                </a:solidFill>
              </a:rPr>
              <a:t>.  </a:t>
            </a:r>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8850" name="Rectangle 2"/>
          <p:cNvSpPr>
            <a:spLocks noGrp="1" noChangeArrowheads="1"/>
          </p:cNvSpPr>
          <p:nvPr>
            <p:ph type="title"/>
          </p:nvPr>
        </p:nvSpPr>
        <p:spPr>
          <a:xfrm>
            <a:off x="1219200" y="1524000"/>
            <a:ext cx="6858000" cy="533400"/>
          </a:xfrm>
          <a:ln/>
        </p:spPr>
        <p:txBody>
          <a:bodyPr/>
          <a:lstStyle/>
          <a:p>
            <a:r>
              <a:rPr lang="en-US" sz="3200" dirty="0" smtClean="0"/>
              <a:t>Bulk Disc Memory </a:t>
            </a:r>
            <a:r>
              <a:rPr lang="en-US" sz="3200" dirty="0"/>
              <a:t>Storage </a:t>
            </a:r>
            <a:r>
              <a:rPr lang="en-US" sz="3200" dirty="0" smtClean="0"/>
              <a:t>(“HDD”)</a:t>
            </a:r>
            <a:endParaRPr lang="en-US" sz="3200" dirty="0"/>
          </a:p>
        </p:txBody>
      </p:sp>
      <p:sp>
        <p:nvSpPr>
          <p:cNvPr id="78851" name="Rectangle 3"/>
          <p:cNvSpPr>
            <a:spLocks noGrp="1" noChangeArrowheads="1"/>
          </p:cNvSpPr>
          <p:nvPr>
            <p:ph type="body" idx="1"/>
          </p:nvPr>
        </p:nvSpPr>
        <p:spPr>
          <a:xfrm>
            <a:off x="685800" y="2286000"/>
            <a:ext cx="7772400" cy="4038600"/>
          </a:xfrm>
        </p:spPr>
        <p:txBody>
          <a:bodyPr/>
          <a:lstStyle/>
          <a:p>
            <a:r>
              <a:rPr lang="en-US" dirty="0"/>
              <a:t>Electromechanical data storage is normally </a:t>
            </a:r>
            <a:r>
              <a:rPr lang="en-US" u="sng" dirty="0"/>
              <a:t>not</a:t>
            </a:r>
            <a:r>
              <a:rPr lang="en-US" dirty="0"/>
              <a:t> random-access like SRAM or DRAM.  </a:t>
            </a:r>
          </a:p>
          <a:p>
            <a:r>
              <a:rPr lang="en-US" dirty="0">
                <a:solidFill>
                  <a:srgbClr val="CC3300"/>
                </a:solidFill>
              </a:rPr>
              <a:t>This means that data cannot normally be accessed in arbitrary order, but must be loaded or stored according to rules, which generally have to do with positioning a recording mechanism over the correct location in an expanse of recording media prior to being able to perform the memory access.  </a:t>
            </a:r>
          </a:p>
          <a:p>
            <a:r>
              <a:rPr lang="en-US" dirty="0"/>
              <a:t>That is, the correct segment of data must be located (normally by mechanically moving a recording head) before it can be read.  </a:t>
            </a:r>
          </a:p>
          <a:p>
            <a:r>
              <a:rPr lang="en-US" dirty="0">
                <a:solidFill>
                  <a:srgbClr val="009900"/>
                </a:solidFill>
              </a:rPr>
              <a:t>This load/store operation is particularly time-consuming, because it involves </a:t>
            </a:r>
            <a:r>
              <a:rPr lang="en-US" u="sng" dirty="0">
                <a:solidFill>
                  <a:srgbClr val="009900"/>
                </a:solidFill>
              </a:rPr>
              <a:t>mechanical movement</a:t>
            </a:r>
            <a:r>
              <a:rPr lang="en-US" dirty="0">
                <a:solidFill>
                  <a:srgbClr val="009900"/>
                </a:solidFill>
              </a:rPr>
              <a:t> rather than simply electronic switching.  </a:t>
            </a:r>
          </a:p>
        </p:txBody>
      </p:sp>
      <p:pic>
        <p:nvPicPr>
          <p:cNvPr id="2" name="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26978" name="Rectangle 2"/>
          <p:cNvSpPr>
            <a:spLocks noGrp="1" noChangeArrowheads="1"/>
          </p:cNvSpPr>
          <p:nvPr>
            <p:ph type="title"/>
          </p:nvPr>
        </p:nvSpPr>
        <p:spPr>
          <a:xfrm>
            <a:off x="1524000" y="1295400"/>
            <a:ext cx="6096000" cy="533400"/>
          </a:xfrm>
          <a:ln>
            <a:solidFill>
              <a:srgbClr val="CC3300"/>
            </a:solidFill>
          </a:ln>
        </p:spPr>
        <p:txBody>
          <a:bodyPr/>
          <a:lstStyle/>
          <a:p>
            <a:r>
              <a:rPr lang="en-US" sz="3600" dirty="0">
                <a:solidFill>
                  <a:srgbClr val="CC3300"/>
                </a:solidFill>
              </a:rPr>
              <a:t>HDD Read/Write Mechanism</a:t>
            </a:r>
          </a:p>
        </p:txBody>
      </p:sp>
      <p:sp>
        <p:nvSpPr>
          <p:cNvPr id="127007" name="Rectangle 31"/>
          <p:cNvSpPr>
            <a:spLocks noGrp="1" noChangeArrowheads="1"/>
          </p:cNvSpPr>
          <p:nvPr>
            <p:ph type="body" idx="1"/>
          </p:nvPr>
        </p:nvSpPr>
        <p:spPr>
          <a:xfrm>
            <a:off x="609600" y="3733800"/>
            <a:ext cx="7924800" cy="2743200"/>
          </a:xfrm>
          <a:noFill/>
          <a:ln/>
        </p:spPr>
        <p:txBody>
          <a:bodyPr/>
          <a:lstStyle/>
          <a:p>
            <a:r>
              <a:rPr lang="en-US" dirty="0">
                <a:solidFill>
                  <a:srgbClr val="009900"/>
                </a:solidFill>
              </a:rPr>
              <a:t>The HDD stores data on a rotating disk coated with magnetic material.</a:t>
            </a:r>
          </a:p>
          <a:p>
            <a:r>
              <a:rPr lang="en-US" dirty="0">
                <a:solidFill>
                  <a:srgbClr val="CC3300"/>
                </a:solidFill>
              </a:rPr>
              <a:t>A magnetic coil is used to record each one and zero.  Current in the coil generates a magnetic field, which magnetizes material in the HDD surface.  One direction of current writes a 1, the other a 0.  </a:t>
            </a:r>
          </a:p>
          <a:p>
            <a:r>
              <a:rPr lang="en-US" dirty="0">
                <a:solidFill>
                  <a:schemeClr val="accent2"/>
                </a:solidFill>
              </a:rPr>
              <a:t>When the coil is later positioned over the disk to read, the opposite-polarity 1’s and 0’s cause back-and-forth current flow according to whether a 1 or 0 is present.  In this way, the data is detected.  </a:t>
            </a:r>
          </a:p>
        </p:txBody>
      </p:sp>
      <p:grpSp>
        <p:nvGrpSpPr>
          <p:cNvPr id="127019" name="Group 43"/>
          <p:cNvGrpSpPr>
            <a:grpSpLocks/>
          </p:cNvGrpSpPr>
          <p:nvPr/>
        </p:nvGrpSpPr>
        <p:grpSpPr bwMode="auto">
          <a:xfrm>
            <a:off x="381000" y="1905000"/>
            <a:ext cx="8229600" cy="1790700"/>
            <a:chOff x="240" y="1200"/>
            <a:chExt cx="5184" cy="1128"/>
          </a:xfrm>
        </p:grpSpPr>
        <p:sp>
          <p:nvSpPr>
            <p:cNvPr id="126981" name="Oval 5"/>
            <p:cNvSpPr>
              <a:spLocks noChangeArrowheads="1"/>
            </p:cNvSpPr>
            <p:nvPr/>
          </p:nvSpPr>
          <p:spPr bwMode="auto">
            <a:xfrm>
              <a:off x="528" y="1272"/>
              <a:ext cx="4416" cy="1056"/>
            </a:xfrm>
            <a:prstGeom prst="ellipse">
              <a:avLst/>
            </a:prstGeom>
            <a:solidFill>
              <a:schemeClr val="folHlink"/>
            </a:solidFill>
            <a:ln w="9525" algn="ctr">
              <a:solidFill>
                <a:schemeClr val="tx1"/>
              </a:solidFill>
              <a:round/>
              <a:headEnd/>
              <a:tailEnd/>
            </a:ln>
            <a:effectLst/>
          </p:spPr>
          <p:txBody>
            <a:bodyPr wrap="none" anchor="ctr"/>
            <a:lstStyle/>
            <a:p>
              <a:endParaRPr lang="en-US" dirty="0"/>
            </a:p>
          </p:txBody>
        </p:sp>
        <p:sp>
          <p:nvSpPr>
            <p:cNvPr id="126980" name="Oval 4"/>
            <p:cNvSpPr>
              <a:spLocks noChangeArrowheads="1"/>
            </p:cNvSpPr>
            <p:nvPr/>
          </p:nvSpPr>
          <p:spPr bwMode="auto">
            <a:xfrm>
              <a:off x="528" y="1248"/>
              <a:ext cx="4416" cy="1056"/>
            </a:xfrm>
            <a:prstGeom prst="ellipse">
              <a:avLst/>
            </a:prstGeom>
            <a:solidFill>
              <a:schemeClr val="folHlink"/>
            </a:solidFill>
            <a:ln w="9525" algn="ctr">
              <a:solidFill>
                <a:schemeClr val="tx1"/>
              </a:solidFill>
              <a:round/>
              <a:headEnd/>
              <a:tailEnd/>
            </a:ln>
            <a:effectLst/>
          </p:spPr>
          <p:txBody>
            <a:bodyPr wrap="none" anchor="ctr"/>
            <a:lstStyle/>
            <a:p>
              <a:endParaRPr lang="en-US" dirty="0"/>
            </a:p>
          </p:txBody>
        </p:sp>
        <p:sp>
          <p:nvSpPr>
            <p:cNvPr id="126983" name="Oval 7"/>
            <p:cNvSpPr>
              <a:spLocks noChangeArrowheads="1"/>
            </p:cNvSpPr>
            <p:nvPr/>
          </p:nvSpPr>
          <p:spPr bwMode="auto">
            <a:xfrm>
              <a:off x="2256" y="1632"/>
              <a:ext cx="960" cy="144"/>
            </a:xfrm>
            <a:prstGeom prst="ellipse">
              <a:avLst/>
            </a:prstGeom>
            <a:solidFill>
              <a:schemeClr val="bg1"/>
            </a:solidFill>
            <a:ln w="9525" algn="ctr">
              <a:solidFill>
                <a:schemeClr val="tx1"/>
              </a:solidFill>
              <a:round/>
              <a:headEnd/>
              <a:tailEnd/>
            </a:ln>
            <a:effectLst/>
          </p:spPr>
          <p:txBody>
            <a:bodyPr wrap="none" anchor="ctr"/>
            <a:lstStyle/>
            <a:p>
              <a:endParaRPr lang="en-US" dirty="0"/>
            </a:p>
          </p:txBody>
        </p:sp>
        <p:sp>
          <p:nvSpPr>
            <p:cNvPr id="126984" name="Oval 8"/>
            <p:cNvSpPr>
              <a:spLocks noChangeArrowheads="1"/>
            </p:cNvSpPr>
            <p:nvPr/>
          </p:nvSpPr>
          <p:spPr bwMode="auto">
            <a:xfrm>
              <a:off x="2640" y="1680"/>
              <a:ext cx="192" cy="48"/>
            </a:xfrm>
            <a:prstGeom prst="ellipse">
              <a:avLst/>
            </a:prstGeom>
            <a:solidFill>
              <a:schemeClr val="tx2"/>
            </a:solidFill>
            <a:ln w="9525" algn="ctr">
              <a:solidFill>
                <a:schemeClr val="tx1"/>
              </a:solidFill>
              <a:round/>
              <a:headEnd/>
              <a:tailEnd/>
            </a:ln>
            <a:effectLst/>
          </p:spPr>
          <p:txBody>
            <a:bodyPr wrap="none" anchor="ctr"/>
            <a:lstStyle/>
            <a:p>
              <a:endParaRPr lang="en-US" dirty="0"/>
            </a:p>
          </p:txBody>
        </p:sp>
        <p:sp>
          <p:nvSpPr>
            <p:cNvPr id="126986" name="Arc 10"/>
            <p:cNvSpPr>
              <a:spLocks/>
            </p:cNvSpPr>
            <p:nvPr/>
          </p:nvSpPr>
          <p:spPr bwMode="auto">
            <a:xfrm flipH="1">
              <a:off x="480" y="1452"/>
              <a:ext cx="384" cy="228"/>
            </a:xfrm>
            <a:custGeom>
              <a:avLst/>
              <a:gdLst>
                <a:gd name="G0" fmla="+- 0 0 0"/>
                <a:gd name="G1" fmla="+- 20494 0 0"/>
                <a:gd name="G2" fmla="+- 21600 0 0"/>
                <a:gd name="T0" fmla="*/ 6822 w 21600"/>
                <a:gd name="T1" fmla="*/ 0 h 20494"/>
                <a:gd name="T2" fmla="*/ 21600 w 21600"/>
                <a:gd name="T3" fmla="*/ 20494 h 20494"/>
                <a:gd name="T4" fmla="*/ 0 w 21600"/>
                <a:gd name="T5" fmla="*/ 20494 h 20494"/>
              </a:gdLst>
              <a:ahLst/>
              <a:cxnLst>
                <a:cxn ang="0">
                  <a:pos x="T0" y="T1"/>
                </a:cxn>
                <a:cxn ang="0">
                  <a:pos x="T2" y="T3"/>
                </a:cxn>
                <a:cxn ang="0">
                  <a:pos x="T4" y="T5"/>
                </a:cxn>
              </a:cxnLst>
              <a:rect l="0" t="0" r="r" b="b"/>
              <a:pathLst>
                <a:path w="21600" h="20494" fill="none" extrusionOk="0">
                  <a:moveTo>
                    <a:pt x="6822" y="-1"/>
                  </a:moveTo>
                  <a:cubicBezTo>
                    <a:pt x="15646" y="2937"/>
                    <a:pt x="21600" y="11193"/>
                    <a:pt x="21600" y="20494"/>
                  </a:cubicBezTo>
                </a:path>
                <a:path w="21600" h="20494" stroke="0" extrusionOk="0">
                  <a:moveTo>
                    <a:pt x="6822" y="-1"/>
                  </a:moveTo>
                  <a:cubicBezTo>
                    <a:pt x="15646" y="2937"/>
                    <a:pt x="21600" y="11193"/>
                    <a:pt x="21600" y="20494"/>
                  </a:cubicBezTo>
                  <a:lnTo>
                    <a:pt x="0" y="20494"/>
                  </a:lnTo>
                  <a:close/>
                </a:path>
              </a:pathLst>
            </a:custGeom>
            <a:noFill/>
            <a:ln w="28575">
              <a:solidFill>
                <a:srgbClr val="CC3300"/>
              </a:solidFill>
              <a:round/>
              <a:headEnd/>
              <a:tailEnd type="triangle" w="med" len="med"/>
            </a:ln>
            <a:effectLst/>
          </p:spPr>
          <p:txBody>
            <a:bodyPr wrap="none" anchor="ctr"/>
            <a:lstStyle/>
            <a:p>
              <a:endParaRPr lang="en-US" dirty="0"/>
            </a:p>
          </p:txBody>
        </p:sp>
        <p:sp>
          <p:nvSpPr>
            <p:cNvPr id="126987" name="Text Box 11"/>
            <p:cNvSpPr txBox="1">
              <a:spLocks noChangeArrowheads="1"/>
            </p:cNvSpPr>
            <p:nvPr/>
          </p:nvSpPr>
          <p:spPr bwMode="auto">
            <a:xfrm>
              <a:off x="240" y="1248"/>
              <a:ext cx="532" cy="192"/>
            </a:xfrm>
            <a:prstGeom prst="rect">
              <a:avLst/>
            </a:prstGeom>
            <a:noFill/>
            <a:ln w="9525" algn="ctr">
              <a:noFill/>
              <a:miter lim="800000"/>
              <a:headEnd/>
              <a:tailEnd/>
            </a:ln>
            <a:effectLst/>
          </p:spPr>
          <p:txBody>
            <a:bodyPr wrap="none">
              <a:spAutoFit/>
            </a:bodyPr>
            <a:lstStyle/>
            <a:p>
              <a:r>
                <a:rPr lang="en-US" sz="1400" b="1" dirty="0">
                  <a:solidFill>
                    <a:srgbClr val="CC3300"/>
                  </a:solidFill>
                </a:rPr>
                <a:t>Rotation</a:t>
              </a:r>
            </a:p>
          </p:txBody>
        </p:sp>
        <p:sp>
          <p:nvSpPr>
            <p:cNvPr id="126988" name="Text Box 12"/>
            <p:cNvSpPr txBox="1">
              <a:spLocks noChangeArrowheads="1"/>
            </p:cNvSpPr>
            <p:nvPr/>
          </p:nvSpPr>
          <p:spPr bwMode="auto">
            <a:xfrm>
              <a:off x="760" y="1650"/>
              <a:ext cx="1496" cy="366"/>
            </a:xfrm>
            <a:prstGeom prst="rect">
              <a:avLst/>
            </a:prstGeom>
            <a:noFill/>
            <a:ln w="9525" algn="ctr">
              <a:noFill/>
              <a:miter lim="800000"/>
              <a:headEnd/>
              <a:tailEnd/>
            </a:ln>
            <a:effectLst/>
          </p:spPr>
          <p:txBody>
            <a:bodyPr>
              <a:spAutoFit/>
            </a:bodyPr>
            <a:lstStyle/>
            <a:p>
              <a:pPr algn="l"/>
              <a:r>
                <a:rPr lang="en-US" sz="1600" b="1" dirty="0">
                  <a:solidFill>
                    <a:srgbClr val="CC3300"/>
                  </a:solidFill>
                </a:rPr>
                <a:t>Aluminum disk coated with magnetic material</a:t>
              </a:r>
            </a:p>
          </p:txBody>
        </p:sp>
        <p:sp>
          <p:nvSpPr>
            <p:cNvPr id="126989" name="Oval 13"/>
            <p:cNvSpPr>
              <a:spLocks noChangeArrowheads="1"/>
            </p:cNvSpPr>
            <p:nvPr/>
          </p:nvSpPr>
          <p:spPr bwMode="auto">
            <a:xfrm>
              <a:off x="4224" y="1670"/>
              <a:ext cx="192" cy="48"/>
            </a:xfrm>
            <a:prstGeom prst="ellipse">
              <a:avLst/>
            </a:prstGeom>
            <a:noFill/>
            <a:ln w="9525" algn="ctr">
              <a:solidFill>
                <a:schemeClr val="tx1"/>
              </a:solidFill>
              <a:round/>
              <a:headEnd/>
              <a:tailEnd/>
            </a:ln>
            <a:effectLst/>
          </p:spPr>
          <p:txBody>
            <a:bodyPr wrap="none" anchor="ctr"/>
            <a:lstStyle/>
            <a:p>
              <a:endParaRPr lang="en-US" dirty="0"/>
            </a:p>
          </p:txBody>
        </p:sp>
        <p:sp>
          <p:nvSpPr>
            <p:cNvPr id="126990" name="Oval 14"/>
            <p:cNvSpPr>
              <a:spLocks noChangeArrowheads="1"/>
            </p:cNvSpPr>
            <p:nvPr/>
          </p:nvSpPr>
          <p:spPr bwMode="auto">
            <a:xfrm>
              <a:off x="4224" y="1682"/>
              <a:ext cx="192" cy="48"/>
            </a:xfrm>
            <a:prstGeom prst="ellipse">
              <a:avLst/>
            </a:prstGeom>
            <a:noFill/>
            <a:ln w="9525" algn="ctr">
              <a:solidFill>
                <a:schemeClr val="tx1"/>
              </a:solidFill>
              <a:round/>
              <a:headEnd/>
              <a:tailEnd/>
            </a:ln>
            <a:effectLst/>
          </p:spPr>
          <p:txBody>
            <a:bodyPr wrap="none" anchor="ctr"/>
            <a:lstStyle/>
            <a:p>
              <a:endParaRPr lang="en-US" dirty="0"/>
            </a:p>
          </p:txBody>
        </p:sp>
        <p:sp>
          <p:nvSpPr>
            <p:cNvPr id="126991" name="Oval 15"/>
            <p:cNvSpPr>
              <a:spLocks noChangeArrowheads="1"/>
            </p:cNvSpPr>
            <p:nvPr/>
          </p:nvSpPr>
          <p:spPr bwMode="auto">
            <a:xfrm>
              <a:off x="4224" y="1696"/>
              <a:ext cx="192" cy="48"/>
            </a:xfrm>
            <a:prstGeom prst="ellipse">
              <a:avLst/>
            </a:prstGeom>
            <a:noFill/>
            <a:ln w="9525" algn="ctr">
              <a:solidFill>
                <a:schemeClr val="tx1"/>
              </a:solidFill>
              <a:round/>
              <a:headEnd/>
              <a:tailEnd/>
            </a:ln>
            <a:effectLst/>
          </p:spPr>
          <p:txBody>
            <a:bodyPr wrap="none" anchor="ctr"/>
            <a:lstStyle/>
            <a:p>
              <a:endParaRPr lang="en-US" dirty="0"/>
            </a:p>
          </p:txBody>
        </p:sp>
        <p:sp>
          <p:nvSpPr>
            <p:cNvPr id="126992" name="Oval 16"/>
            <p:cNvSpPr>
              <a:spLocks noChangeArrowheads="1"/>
            </p:cNvSpPr>
            <p:nvPr/>
          </p:nvSpPr>
          <p:spPr bwMode="auto">
            <a:xfrm>
              <a:off x="4224" y="1708"/>
              <a:ext cx="192" cy="48"/>
            </a:xfrm>
            <a:prstGeom prst="ellipse">
              <a:avLst/>
            </a:prstGeom>
            <a:noFill/>
            <a:ln w="9525" algn="ctr">
              <a:solidFill>
                <a:schemeClr val="tx1"/>
              </a:solidFill>
              <a:round/>
              <a:headEnd/>
              <a:tailEnd/>
            </a:ln>
            <a:effectLst/>
          </p:spPr>
          <p:txBody>
            <a:bodyPr wrap="none" anchor="ctr"/>
            <a:lstStyle/>
            <a:p>
              <a:endParaRPr lang="en-US" dirty="0"/>
            </a:p>
          </p:txBody>
        </p:sp>
        <p:sp>
          <p:nvSpPr>
            <p:cNvPr id="126994" name="Line 18"/>
            <p:cNvSpPr>
              <a:spLocks noChangeShapeType="1"/>
            </p:cNvSpPr>
            <p:nvPr/>
          </p:nvSpPr>
          <p:spPr bwMode="auto">
            <a:xfrm>
              <a:off x="4320" y="1670"/>
              <a:ext cx="1104" cy="0"/>
            </a:xfrm>
            <a:prstGeom prst="line">
              <a:avLst/>
            </a:prstGeom>
            <a:noFill/>
            <a:ln w="12700">
              <a:solidFill>
                <a:schemeClr val="tx1"/>
              </a:solidFill>
              <a:round/>
              <a:headEnd/>
              <a:tailEnd/>
            </a:ln>
            <a:effectLst/>
          </p:spPr>
          <p:txBody>
            <a:bodyPr wrap="none" anchor="ctr"/>
            <a:lstStyle/>
            <a:p>
              <a:endParaRPr lang="en-US" dirty="0"/>
            </a:p>
          </p:txBody>
        </p:sp>
        <p:sp>
          <p:nvSpPr>
            <p:cNvPr id="126995" name="Line 19"/>
            <p:cNvSpPr>
              <a:spLocks noChangeShapeType="1"/>
            </p:cNvSpPr>
            <p:nvPr/>
          </p:nvSpPr>
          <p:spPr bwMode="auto">
            <a:xfrm>
              <a:off x="4320" y="1766"/>
              <a:ext cx="1104" cy="0"/>
            </a:xfrm>
            <a:prstGeom prst="line">
              <a:avLst/>
            </a:prstGeom>
            <a:noFill/>
            <a:ln w="12700">
              <a:solidFill>
                <a:schemeClr val="tx1"/>
              </a:solidFill>
              <a:round/>
              <a:headEnd/>
              <a:tailEnd/>
            </a:ln>
            <a:effectLst/>
          </p:spPr>
          <p:txBody>
            <a:bodyPr wrap="none" anchor="ctr"/>
            <a:lstStyle/>
            <a:p>
              <a:endParaRPr lang="en-US" dirty="0"/>
            </a:p>
          </p:txBody>
        </p:sp>
        <p:sp>
          <p:nvSpPr>
            <p:cNvPr id="126996" name="Line 20"/>
            <p:cNvSpPr>
              <a:spLocks noChangeShapeType="1"/>
            </p:cNvSpPr>
            <p:nvPr/>
          </p:nvSpPr>
          <p:spPr bwMode="auto">
            <a:xfrm flipH="1">
              <a:off x="4848" y="1622"/>
              <a:ext cx="384" cy="0"/>
            </a:xfrm>
            <a:prstGeom prst="line">
              <a:avLst/>
            </a:prstGeom>
            <a:noFill/>
            <a:ln w="19050">
              <a:solidFill>
                <a:srgbClr val="CC3300"/>
              </a:solidFill>
              <a:round/>
              <a:headEnd type="triangle" w="med" len="med"/>
              <a:tailEnd type="triangle" w="med" len="med"/>
            </a:ln>
            <a:effectLst/>
          </p:spPr>
          <p:txBody>
            <a:bodyPr wrap="none" anchor="ctr"/>
            <a:lstStyle/>
            <a:p>
              <a:endParaRPr lang="en-US" dirty="0"/>
            </a:p>
          </p:txBody>
        </p:sp>
        <p:sp>
          <p:nvSpPr>
            <p:cNvPr id="126997" name="Line 21"/>
            <p:cNvSpPr>
              <a:spLocks noChangeShapeType="1"/>
            </p:cNvSpPr>
            <p:nvPr/>
          </p:nvSpPr>
          <p:spPr bwMode="auto">
            <a:xfrm>
              <a:off x="4848" y="1814"/>
              <a:ext cx="384" cy="0"/>
            </a:xfrm>
            <a:prstGeom prst="line">
              <a:avLst/>
            </a:prstGeom>
            <a:noFill/>
            <a:ln w="19050">
              <a:solidFill>
                <a:srgbClr val="CC3300"/>
              </a:solidFill>
              <a:round/>
              <a:headEnd type="triangle" w="med" len="med"/>
              <a:tailEnd type="triangle" w="med" len="med"/>
            </a:ln>
            <a:effectLst/>
          </p:spPr>
          <p:txBody>
            <a:bodyPr wrap="none" anchor="ctr"/>
            <a:lstStyle/>
            <a:p>
              <a:endParaRPr lang="en-US" dirty="0"/>
            </a:p>
          </p:txBody>
        </p:sp>
        <p:sp>
          <p:nvSpPr>
            <p:cNvPr id="126998" name="Text Box 22"/>
            <p:cNvSpPr txBox="1">
              <a:spLocks noChangeArrowheads="1"/>
            </p:cNvSpPr>
            <p:nvPr/>
          </p:nvSpPr>
          <p:spPr bwMode="auto">
            <a:xfrm>
              <a:off x="4764" y="1634"/>
              <a:ext cx="564" cy="154"/>
            </a:xfrm>
            <a:prstGeom prst="rect">
              <a:avLst/>
            </a:prstGeom>
            <a:noFill/>
            <a:ln w="9525" algn="ctr">
              <a:noFill/>
              <a:miter lim="800000"/>
              <a:headEnd/>
              <a:tailEnd/>
            </a:ln>
            <a:effectLst/>
          </p:spPr>
          <p:txBody>
            <a:bodyPr wrap="none">
              <a:spAutoFit/>
            </a:bodyPr>
            <a:lstStyle/>
            <a:p>
              <a:pPr algn="l"/>
              <a:r>
                <a:rPr lang="en-US" sz="1000" b="1" dirty="0">
                  <a:solidFill>
                    <a:srgbClr val="CC3300"/>
                  </a:solidFill>
                </a:rPr>
                <a:t>Current flow</a:t>
              </a:r>
            </a:p>
          </p:txBody>
        </p:sp>
        <p:sp>
          <p:nvSpPr>
            <p:cNvPr id="126999" name="Oval 23"/>
            <p:cNvSpPr>
              <a:spLocks noChangeArrowheads="1"/>
            </p:cNvSpPr>
            <p:nvPr/>
          </p:nvSpPr>
          <p:spPr bwMode="auto">
            <a:xfrm>
              <a:off x="4176" y="1568"/>
              <a:ext cx="108" cy="288"/>
            </a:xfrm>
            <a:prstGeom prst="ellipse">
              <a:avLst/>
            </a:prstGeom>
            <a:noFill/>
            <a:ln w="9525" algn="ctr">
              <a:solidFill>
                <a:schemeClr val="bg2"/>
              </a:solidFill>
              <a:prstDash val="dash"/>
              <a:round/>
              <a:headEnd/>
              <a:tailEnd/>
            </a:ln>
            <a:effectLst/>
          </p:spPr>
          <p:txBody>
            <a:bodyPr wrap="none" anchor="ctr"/>
            <a:lstStyle/>
            <a:p>
              <a:endParaRPr lang="en-US" dirty="0"/>
            </a:p>
          </p:txBody>
        </p:sp>
        <p:sp>
          <p:nvSpPr>
            <p:cNvPr id="127000" name="Oval 24"/>
            <p:cNvSpPr>
              <a:spLocks noChangeArrowheads="1"/>
            </p:cNvSpPr>
            <p:nvPr/>
          </p:nvSpPr>
          <p:spPr bwMode="auto">
            <a:xfrm>
              <a:off x="4356" y="1574"/>
              <a:ext cx="108" cy="288"/>
            </a:xfrm>
            <a:prstGeom prst="ellipse">
              <a:avLst/>
            </a:prstGeom>
            <a:noFill/>
            <a:ln w="9525" algn="ctr">
              <a:solidFill>
                <a:schemeClr val="bg2"/>
              </a:solidFill>
              <a:prstDash val="dash"/>
              <a:round/>
              <a:headEnd/>
              <a:tailEnd/>
            </a:ln>
            <a:effectLst/>
          </p:spPr>
          <p:txBody>
            <a:bodyPr wrap="none" anchor="ctr"/>
            <a:lstStyle/>
            <a:p>
              <a:endParaRPr lang="en-US" dirty="0"/>
            </a:p>
          </p:txBody>
        </p:sp>
        <p:sp>
          <p:nvSpPr>
            <p:cNvPr id="127001" name="Oval 25"/>
            <p:cNvSpPr>
              <a:spLocks noChangeArrowheads="1"/>
            </p:cNvSpPr>
            <p:nvPr/>
          </p:nvSpPr>
          <p:spPr bwMode="auto">
            <a:xfrm>
              <a:off x="4320" y="1550"/>
              <a:ext cx="108" cy="336"/>
            </a:xfrm>
            <a:prstGeom prst="ellipse">
              <a:avLst/>
            </a:prstGeom>
            <a:noFill/>
            <a:ln w="9525" algn="ctr">
              <a:solidFill>
                <a:schemeClr val="bg2"/>
              </a:solidFill>
              <a:prstDash val="dash"/>
              <a:round/>
              <a:headEnd/>
              <a:tailEnd/>
            </a:ln>
            <a:effectLst/>
          </p:spPr>
          <p:txBody>
            <a:bodyPr wrap="none" anchor="ctr"/>
            <a:lstStyle/>
            <a:p>
              <a:endParaRPr lang="en-US" dirty="0"/>
            </a:p>
          </p:txBody>
        </p:sp>
        <p:sp>
          <p:nvSpPr>
            <p:cNvPr id="127002" name="Oval 26"/>
            <p:cNvSpPr>
              <a:spLocks noChangeArrowheads="1"/>
            </p:cNvSpPr>
            <p:nvPr/>
          </p:nvSpPr>
          <p:spPr bwMode="auto">
            <a:xfrm>
              <a:off x="4206" y="1562"/>
              <a:ext cx="108" cy="336"/>
            </a:xfrm>
            <a:prstGeom prst="ellipse">
              <a:avLst/>
            </a:prstGeom>
            <a:noFill/>
            <a:ln w="9525" algn="ctr">
              <a:solidFill>
                <a:schemeClr val="bg2"/>
              </a:solidFill>
              <a:prstDash val="dash"/>
              <a:round/>
              <a:headEnd/>
              <a:tailEnd/>
            </a:ln>
            <a:effectLst/>
          </p:spPr>
          <p:txBody>
            <a:bodyPr wrap="none" anchor="ctr"/>
            <a:lstStyle/>
            <a:p>
              <a:endParaRPr lang="en-US" dirty="0"/>
            </a:p>
          </p:txBody>
        </p:sp>
        <p:sp>
          <p:nvSpPr>
            <p:cNvPr id="127003" name="Arc 27"/>
            <p:cNvSpPr>
              <a:spLocks/>
            </p:cNvSpPr>
            <p:nvPr/>
          </p:nvSpPr>
          <p:spPr bwMode="auto">
            <a:xfrm flipH="1">
              <a:off x="4080" y="1574"/>
              <a:ext cx="48" cy="335"/>
            </a:xfrm>
            <a:custGeom>
              <a:avLst/>
              <a:gdLst>
                <a:gd name="G0" fmla="+- 0 0 0"/>
                <a:gd name="G1" fmla="+- 21600 0 0"/>
                <a:gd name="G2" fmla="+- 21600 0 0"/>
                <a:gd name="T0" fmla="*/ 0 w 21600"/>
                <a:gd name="T1" fmla="*/ 0 h 42422"/>
                <a:gd name="T2" fmla="*/ 5744 w 21600"/>
                <a:gd name="T3" fmla="*/ 42422 h 42422"/>
                <a:gd name="T4" fmla="*/ 0 w 21600"/>
                <a:gd name="T5" fmla="*/ 21600 h 42422"/>
              </a:gdLst>
              <a:ahLst/>
              <a:cxnLst>
                <a:cxn ang="0">
                  <a:pos x="T0" y="T1"/>
                </a:cxn>
                <a:cxn ang="0">
                  <a:pos x="T2" y="T3"/>
                </a:cxn>
                <a:cxn ang="0">
                  <a:pos x="T4" y="T5"/>
                </a:cxn>
              </a:cxnLst>
              <a:rect l="0" t="0" r="r" b="b"/>
              <a:pathLst>
                <a:path w="21600" h="42422" fill="none" extrusionOk="0">
                  <a:moveTo>
                    <a:pt x="-1" y="0"/>
                  </a:moveTo>
                  <a:cubicBezTo>
                    <a:pt x="11929" y="0"/>
                    <a:pt x="21600" y="9670"/>
                    <a:pt x="21600" y="21600"/>
                  </a:cubicBezTo>
                  <a:cubicBezTo>
                    <a:pt x="21600" y="31317"/>
                    <a:pt x="15111" y="39838"/>
                    <a:pt x="5744" y="42422"/>
                  </a:cubicBezTo>
                </a:path>
                <a:path w="21600" h="42422" stroke="0" extrusionOk="0">
                  <a:moveTo>
                    <a:pt x="-1" y="0"/>
                  </a:moveTo>
                  <a:cubicBezTo>
                    <a:pt x="11929" y="0"/>
                    <a:pt x="21600" y="9670"/>
                    <a:pt x="21600" y="21600"/>
                  </a:cubicBezTo>
                  <a:cubicBezTo>
                    <a:pt x="21600" y="31317"/>
                    <a:pt x="15111" y="39838"/>
                    <a:pt x="5744" y="42422"/>
                  </a:cubicBezTo>
                  <a:lnTo>
                    <a:pt x="0" y="21600"/>
                  </a:lnTo>
                  <a:close/>
                </a:path>
              </a:pathLst>
            </a:custGeom>
            <a:noFill/>
            <a:ln w="19050">
              <a:solidFill>
                <a:srgbClr val="CC3300"/>
              </a:solidFill>
              <a:round/>
              <a:headEnd type="triangle" w="med" len="med"/>
              <a:tailEnd type="triangle" w="med" len="med"/>
            </a:ln>
            <a:effectLst/>
          </p:spPr>
          <p:txBody>
            <a:bodyPr wrap="none" anchor="ctr"/>
            <a:lstStyle/>
            <a:p>
              <a:endParaRPr lang="en-US" dirty="0"/>
            </a:p>
          </p:txBody>
        </p:sp>
        <p:sp>
          <p:nvSpPr>
            <p:cNvPr id="127004" name="Text Box 28"/>
            <p:cNvSpPr txBox="1">
              <a:spLocks noChangeArrowheads="1"/>
            </p:cNvSpPr>
            <p:nvPr/>
          </p:nvSpPr>
          <p:spPr bwMode="auto">
            <a:xfrm>
              <a:off x="3302" y="1574"/>
              <a:ext cx="826" cy="346"/>
            </a:xfrm>
            <a:prstGeom prst="rect">
              <a:avLst/>
            </a:prstGeom>
            <a:noFill/>
            <a:ln w="9525" algn="ctr">
              <a:noFill/>
              <a:miter lim="800000"/>
              <a:headEnd/>
              <a:tailEnd/>
            </a:ln>
            <a:effectLst/>
          </p:spPr>
          <p:txBody>
            <a:bodyPr>
              <a:spAutoFit/>
            </a:bodyPr>
            <a:lstStyle/>
            <a:p>
              <a:pPr algn="l"/>
              <a:r>
                <a:rPr lang="en-US" sz="1000" b="1" dirty="0">
                  <a:solidFill>
                    <a:srgbClr val="CC3300"/>
                  </a:solidFill>
                </a:rPr>
                <a:t>Magnetic field lines (direction depends on current flow)</a:t>
              </a:r>
            </a:p>
          </p:txBody>
        </p:sp>
        <p:sp>
          <p:nvSpPr>
            <p:cNvPr id="127009" name="Line 33"/>
            <p:cNvSpPr>
              <a:spLocks noChangeShapeType="1"/>
            </p:cNvSpPr>
            <p:nvPr/>
          </p:nvSpPr>
          <p:spPr bwMode="auto">
            <a:xfrm flipV="1">
              <a:off x="4320" y="1428"/>
              <a:ext cx="0" cy="288"/>
            </a:xfrm>
            <a:prstGeom prst="line">
              <a:avLst/>
            </a:prstGeom>
            <a:noFill/>
            <a:ln w="19050">
              <a:solidFill>
                <a:srgbClr val="CC3300"/>
              </a:solidFill>
              <a:round/>
              <a:headEnd/>
              <a:tailEnd type="triangle" w="med" len="med"/>
            </a:ln>
            <a:effectLst/>
          </p:spPr>
          <p:txBody>
            <a:bodyPr wrap="none" anchor="ctr"/>
            <a:lstStyle/>
            <a:p>
              <a:endParaRPr lang="en-US" dirty="0"/>
            </a:p>
          </p:txBody>
        </p:sp>
        <p:sp>
          <p:nvSpPr>
            <p:cNvPr id="127010" name="Line 34"/>
            <p:cNvSpPr>
              <a:spLocks noChangeShapeType="1"/>
            </p:cNvSpPr>
            <p:nvPr/>
          </p:nvSpPr>
          <p:spPr bwMode="auto">
            <a:xfrm>
              <a:off x="4320" y="1770"/>
              <a:ext cx="0" cy="192"/>
            </a:xfrm>
            <a:prstGeom prst="line">
              <a:avLst/>
            </a:prstGeom>
            <a:noFill/>
            <a:ln w="19050">
              <a:solidFill>
                <a:srgbClr val="CC3300"/>
              </a:solidFill>
              <a:round/>
              <a:headEnd/>
              <a:tailEnd type="triangle" w="med" len="med"/>
            </a:ln>
            <a:effectLst/>
          </p:spPr>
          <p:txBody>
            <a:bodyPr wrap="none" anchor="ctr"/>
            <a:lstStyle/>
            <a:p>
              <a:endParaRPr lang="en-US" dirty="0"/>
            </a:p>
          </p:txBody>
        </p:sp>
        <p:sp>
          <p:nvSpPr>
            <p:cNvPr id="127012" name="Oval 36"/>
            <p:cNvSpPr>
              <a:spLocks noChangeArrowheads="1"/>
            </p:cNvSpPr>
            <p:nvPr/>
          </p:nvSpPr>
          <p:spPr bwMode="auto">
            <a:xfrm>
              <a:off x="4224" y="1720"/>
              <a:ext cx="192" cy="48"/>
            </a:xfrm>
            <a:prstGeom prst="ellipse">
              <a:avLst/>
            </a:prstGeom>
            <a:noFill/>
            <a:ln w="9525" algn="ctr">
              <a:solidFill>
                <a:schemeClr val="tx1"/>
              </a:solidFill>
              <a:round/>
              <a:headEnd/>
              <a:tailEnd/>
            </a:ln>
            <a:effectLst/>
          </p:spPr>
          <p:txBody>
            <a:bodyPr wrap="none" anchor="ctr"/>
            <a:lstStyle/>
            <a:p>
              <a:endParaRPr lang="en-US" dirty="0"/>
            </a:p>
          </p:txBody>
        </p:sp>
        <p:sp>
          <p:nvSpPr>
            <p:cNvPr id="127013" name="Text Box 37"/>
            <p:cNvSpPr txBox="1">
              <a:spLocks noChangeArrowheads="1"/>
            </p:cNvSpPr>
            <p:nvPr/>
          </p:nvSpPr>
          <p:spPr bwMode="auto">
            <a:xfrm>
              <a:off x="4416" y="1200"/>
              <a:ext cx="874" cy="250"/>
            </a:xfrm>
            <a:prstGeom prst="rect">
              <a:avLst/>
            </a:prstGeom>
            <a:noFill/>
            <a:ln w="9525" algn="ctr">
              <a:noFill/>
              <a:miter lim="800000"/>
              <a:headEnd/>
              <a:tailEnd/>
            </a:ln>
            <a:effectLst/>
          </p:spPr>
          <p:txBody>
            <a:bodyPr>
              <a:spAutoFit/>
            </a:bodyPr>
            <a:lstStyle/>
            <a:p>
              <a:pPr algn="l"/>
              <a:r>
                <a:rPr lang="en-US" sz="1000" b="1" dirty="0">
                  <a:solidFill>
                    <a:srgbClr val="CC3300"/>
                  </a:solidFill>
                </a:rPr>
                <a:t>Strong, concentrated magnetic field</a:t>
              </a:r>
            </a:p>
          </p:txBody>
        </p:sp>
        <p:sp>
          <p:nvSpPr>
            <p:cNvPr id="127018" name="Arc 42"/>
            <p:cNvSpPr>
              <a:spLocks/>
            </p:cNvSpPr>
            <p:nvPr/>
          </p:nvSpPr>
          <p:spPr bwMode="auto">
            <a:xfrm rot="16200000" flipH="1" flipV="1">
              <a:off x="4500" y="1260"/>
              <a:ext cx="96" cy="432"/>
            </a:xfrm>
            <a:custGeom>
              <a:avLst/>
              <a:gdLst>
                <a:gd name="G0" fmla="+- 899 0 0"/>
                <a:gd name="G1" fmla="+- 21600 0 0"/>
                <a:gd name="G2" fmla="+- 21600 0 0"/>
                <a:gd name="T0" fmla="*/ 0 w 22499"/>
                <a:gd name="T1" fmla="*/ 19 h 21600"/>
                <a:gd name="T2" fmla="*/ 22499 w 22499"/>
                <a:gd name="T3" fmla="*/ 21600 h 21600"/>
                <a:gd name="T4" fmla="*/ 899 w 22499"/>
                <a:gd name="T5" fmla="*/ 21600 h 21600"/>
              </a:gdLst>
              <a:ahLst/>
              <a:cxnLst>
                <a:cxn ang="0">
                  <a:pos x="T0" y="T1"/>
                </a:cxn>
                <a:cxn ang="0">
                  <a:pos x="T2" y="T3"/>
                </a:cxn>
                <a:cxn ang="0">
                  <a:pos x="T4" y="T5"/>
                </a:cxn>
              </a:cxnLst>
              <a:rect l="0" t="0" r="r" b="b"/>
              <a:pathLst>
                <a:path w="22499" h="21600" fill="none" extrusionOk="0">
                  <a:moveTo>
                    <a:pt x="-1" y="18"/>
                  </a:moveTo>
                  <a:cubicBezTo>
                    <a:pt x="299" y="6"/>
                    <a:pt x="599" y="-1"/>
                    <a:pt x="899" y="0"/>
                  </a:cubicBezTo>
                  <a:cubicBezTo>
                    <a:pt x="12828" y="0"/>
                    <a:pt x="22499" y="9670"/>
                    <a:pt x="22499" y="21600"/>
                  </a:cubicBezTo>
                </a:path>
                <a:path w="22499" h="21600" stroke="0" extrusionOk="0">
                  <a:moveTo>
                    <a:pt x="-1" y="18"/>
                  </a:moveTo>
                  <a:cubicBezTo>
                    <a:pt x="299" y="6"/>
                    <a:pt x="599" y="-1"/>
                    <a:pt x="899" y="0"/>
                  </a:cubicBezTo>
                  <a:cubicBezTo>
                    <a:pt x="12828" y="0"/>
                    <a:pt x="22499" y="9670"/>
                    <a:pt x="22499" y="21600"/>
                  </a:cubicBezTo>
                  <a:lnTo>
                    <a:pt x="899" y="21600"/>
                  </a:lnTo>
                  <a:close/>
                </a:path>
              </a:pathLst>
            </a:custGeom>
            <a:noFill/>
            <a:ln w="12700">
              <a:solidFill>
                <a:srgbClr val="CC3300"/>
              </a:solidFill>
              <a:round/>
              <a:headEnd/>
              <a:tailEnd type="triangle" w="med" len="med"/>
            </a:ln>
            <a:effectLst/>
          </p:spPr>
          <p:txBody>
            <a:bodyPr wrap="none" anchor="ctr"/>
            <a:lstStyle/>
            <a:p>
              <a:endParaRPr lang="en-US" dirty="0"/>
            </a:p>
          </p:txBody>
        </p:sp>
      </p:grpSp>
      <p:pic>
        <p:nvPicPr>
          <p:cNvPr id="2" name="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0901" name="Rectangle 5"/>
          <p:cNvSpPr>
            <a:spLocks noGrp="1" noChangeArrowheads="1"/>
          </p:cNvSpPr>
          <p:nvPr>
            <p:ph type="title"/>
          </p:nvPr>
        </p:nvSpPr>
        <p:spPr>
          <a:ln/>
        </p:spPr>
        <p:txBody>
          <a:bodyPr/>
          <a:lstStyle/>
          <a:p>
            <a:r>
              <a:rPr lang="en-US" sz="3200" dirty="0"/>
              <a:t>Hard Disk Drive Example</a:t>
            </a:r>
          </a:p>
        </p:txBody>
      </p:sp>
      <p:grpSp>
        <p:nvGrpSpPr>
          <p:cNvPr id="80910" name="Group 14"/>
          <p:cNvGrpSpPr>
            <a:grpSpLocks/>
          </p:cNvGrpSpPr>
          <p:nvPr/>
        </p:nvGrpSpPr>
        <p:grpSpPr bwMode="auto">
          <a:xfrm>
            <a:off x="533400" y="2286000"/>
            <a:ext cx="8293100" cy="3459163"/>
            <a:chOff x="336" y="1440"/>
            <a:chExt cx="5224" cy="2179"/>
          </a:xfrm>
        </p:grpSpPr>
        <p:graphicFrame>
          <p:nvGraphicFramePr>
            <p:cNvPr id="80900" name="Object 4"/>
            <p:cNvGraphicFramePr>
              <a:graphicFrameLocks noChangeAspect="1"/>
            </p:cNvGraphicFramePr>
            <p:nvPr/>
          </p:nvGraphicFramePr>
          <p:xfrm>
            <a:off x="1296" y="1620"/>
            <a:ext cx="2784" cy="1980"/>
          </p:xfrm>
          <a:graphic>
            <a:graphicData uri="http://schemas.openxmlformats.org/presentationml/2006/ole">
              <mc:AlternateContent xmlns:mc="http://schemas.openxmlformats.org/markup-compatibility/2006">
                <mc:Choice xmlns:v="urn:schemas-microsoft-com:vml" Requires="v">
                  <p:oleObj spid="_x0000_s81138" name="Bitmap Image" r:id="rId6" imgW="6095238" imgH="4571429" progId="PBrush">
                    <p:embed/>
                  </p:oleObj>
                </mc:Choice>
                <mc:Fallback>
                  <p:oleObj name="Bitmap Image" r:id="rId6" imgW="6095238" imgH="4571429" progId="PBrush">
                    <p:embed/>
                    <p:pic>
                      <p:nvPicPr>
                        <p:cNvPr id="0" name="Picture 78"/>
                        <p:cNvPicPr>
                          <a:picLocks noChangeAspect="1" noChangeArrowheads="1"/>
                        </p:cNvPicPr>
                        <p:nvPr/>
                      </p:nvPicPr>
                      <p:blipFill>
                        <a:blip r:embed="rId7">
                          <a:extLst>
                            <a:ext uri="{28A0092B-C50C-407E-A947-70E740481C1C}">
                              <a14:useLocalDpi xmlns:a14="http://schemas.microsoft.com/office/drawing/2010/main" val="0"/>
                            </a:ext>
                          </a:extLst>
                        </a:blip>
                        <a:srcRect l="15500" t="25999" r="17000" b="10001"/>
                        <a:stretch>
                          <a:fillRect/>
                        </a:stretch>
                      </p:blipFill>
                      <p:spPr bwMode="auto">
                        <a:xfrm>
                          <a:off x="1296" y="1620"/>
                          <a:ext cx="2784" cy="1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903" name="Text Box 7"/>
            <p:cNvSpPr txBox="1">
              <a:spLocks noChangeArrowheads="1"/>
            </p:cNvSpPr>
            <p:nvPr/>
          </p:nvSpPr>
          <p:spPr bwMode="auto">
            <a:xfrm>
              <a:off x="3984" y="1728"/>
              <a:ext cx="1576" cy="634"/>
            </a:xfrm>
            <a:prstGeom prst="rect">
              <a:avLst/>
            </a:prstGeom>
            <a:noFill/>
            <a:ln w="9525" algn="ctr">
              <a:noFill/>
              <a:miter lim="800000"/>
              <a:headEnd/>
              <a:tailEnd/>
            </a:ln>
            <a:effectLst/>
          </p:spPr>
          <p:txBody>
            <a:bodyPr>
              <a:spAutoFit/>
            </a:bodyPr>
            <a:lstStyle/>
            <a:p>
              <a:r>
                <a:rPr lang="en-US" sz="2000" b="1" dirty="0">
                  <a:solidFill>
                    <a:srgbClr val="CC3300"/>
                  </a:solidFill>
                </a:rPr>
                <a:t>Metal disk covered with magnetic coating</a:t>
              </a:r>
            </a:p>
          </p:txBody>
        </p:sp>
        <p:sp>
          <p:nvSpPr>
            <p:cNvPr id="80904" name="Line 8"/>
            <p:cNvSpPr>
              <a:spLocks noChangeShapeType="1"/>
            </p:cNvSpPr>
            <p:nvPr/>
          </p:nvSpPr>
          <p:spPr bwMode="auto">
            <a:xfrm flipH="1">
              <a:off x="3600" y="2160"/>
              <a:ext cx="816" cy="240"/>
            </a:xfrm>
            <a:prstGeom prst="line">
              <a:avLst/>
            </a:prstGeom>
            <a:noFill/>
            <a:ln w="38100">
              <a:solidFill>
                <a:srgbClr val="CC3300"/>
              </a:solidFill>
              <a:round/>
              <a:headEnd/>
              <a:tailEnd type="triangle" w="med" len="med"/>
            </a:ln>
            <a:effectLst/>
          </p:spPr>
          <p:txBody>
            <a:bodyPr wrap="none" anchor="ctr"/>
            <a:lstStyle/>
            <a:p>
              <a:endParaRPr lang="en-US" dirty="0"/>
            </a:p>
          </p:txBody>
        </p:sp>
        <p:sp>
          <p:nvSpPr>
            <p:cNvPr id="80905" name="Line 9"/>
            <p:cNvSpPr>
              <a:spLocks noChangeShapeType="1"/>
            </p:cNvSpPr>
            <p:nvPr/>
          </p:nvSpPr>
          <p:spPr bwMode="auto">
            <a:xfrm flipH="1" flipV="1">
              <a:off x="2688" y="2736"/>
              <a:ext cx="1680" cy="624"/>
            </a:xfrm>
            <a:prstGeom prst="line">
              <a:avLst/>
            </a:prstGeom>
            <a:noFill/>
            <a:ln w="38100">
              <a:solidFill>
                <a:srgbClr val="CC3300"/>
              </a:solidFill>
              <a:round/>
              <a:headEnd/>
              <a:tailEnd type="triangle" w="med" len="med"/>
            </a:ln>
            <a:effectLst/>
          </p:spPr>
          <p:txBody>
            <a:bodyPr wrap="none" anchor="ctr"/>
            <a:lstStyle/>
            <a:p>
              <a:endParaRPr lang="en-US" dirty="0"/>
            </a:p>
          </p:txBody>
        </p:sp>
        <p:sp>
          <p:nvSpPr>
            <p:cNvPr id="80906" name="Text Box 10"/>
            <p:cNvSpPr txBox="1">
              <a:spLocks noChangeArrowheads="1"/>
            </p:cNvSpPr>
            <p:nvPr/>
          </p:nvSpPr>
          <p:spPr bwMode="auto">
            <a:xfrm>
              <a:off x="3840" y="3369"/>
              <a:ext cx="1576" cy="250"/>
            </a:xfrm>
            <a:prstGeom prst="rect">
              <a:avLst/>
            </a:prstGeom>
            <a:noFill/>
            <a:ln w="9525" algn="ctr">
              <a:noFill/>
              <a:miter lim="800000"/>
              <a:headEnd/>
              <a:tailEnd/>
            </a:ln>
            <a:effectLst/>
          </p:spPr>
          <p:txBody>
            <a:bodyPr>
              <a:spAutoFit/>
            </a:bodyPr>
            <a:lstStyle/>
            <a:p>
              <a:r>
                <a:rPr lang="en-US" sz="2000" b="1" dirty="0">
                  <a:solidFill>
                    <a:srgbClr val="CC3300"/>
                  </a:solidFill>
                </a:rPr>
                <a:t>Recording head</a:t>
              </a:r>
            </a:p>
          </p:txBody>
        </p:sp>
        <p:sp>
          <p:nvSpPr>
            <p:cNvPr id="80907" name="Text Box 11"/>
            <p:cNvSpPr txBox="1">
              <a:spLocks noChangeArrowheads="1"/>
            </p:cNvSpPr>
            <p:nvPr/>
          </p:nvSpPr>
          <p:spPr bwMode="auto">
            <a:xfrm>
              <a:off x="336" y="1440"/>
              <a:ext cx="1008" cy="2170"/>
            </a:xfrm>
            <a:prstGeom prst="rect">
              <a:avLst/>
            </a:prstGeom>
            <a:noFill/>
            <a:ln w="9525" algn="ctr">
              <a:noFill/>
              <a:miter lim="800000"/>
              <a:headEnd/>
              <a:tailEnd/>
            </a:ln>
            <a:effectLst/>
          </p:spPr>
          <p:txBody>
            <a:bodyPr>
              <a:spAutoFit/>
            </a:bodyPr>
            <a:lstStyle/>
            <a:p>
              <a:pPr algn="l"/>
              <a:r>
                <a:rPr lang="en-US" sz="2000" b="1" dirty="0">
                  <a:solidFill>
                    <a:srgbClr val="CC3300"/>
                  </a:solidFill>
                </a:rPr>
                <a:t>Portion of read/write electronic circuitry (the rest is on the back side of the unit on a separate circuit board).  </a:t>
              </a:r>
            </a:p>
          </p:txBody>
        </p:sp>
        <p:sp>
          <p:nvSpPr>
            <p:cNvPr id="80908" name="Line 12"/>
            <p:cNvSpPr>
              <a:spLocks noChangeShapeType="1"/>
            </p:cNvSpPr>
            <p:nvPr/>
          </p:nvSpPr>
          <p:spPr bwMode="auto">
            <a:xfrm>
              <a:off x="1104" y="2736"/>
              <a:ext cx="576" cy="96"/>
            </a:xfrm>
            <a:prstGeom prst="line">
              <a:avLst/>
            </a:prstGeom>
            <a:noFill/>
            <a:ln w="38100">
              <a:solidFill>
                <a:srgbClr val="CC3300"/>
              </a:solidFill>
              <a:round/>
              <a:headEnd/>
              <a:tailEnd type="triangle" w="med" len="med"/>
            </a:ln>
            <a:effectLst/>
          </p:spPr>
          <p:txBody>
            <a:bodyPr wrap="none" anchor="ctr"/>
            <a:lstStyle/>
            <a:p>
              <a:endParaRPr lang="en-US" dirty="0"/>
            </a:p>
          </p:txBody>
        </p:sp>
      </p:grpSp>
      <p:pic>
        <p:nvPicPr>
          <p:cNvPr id="2" name="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1925" name="Rectangle 5"/>
          <p:cNvSpPr>
            <a:spLocks noGrp="1" noChangeArrowheads="1"/>
          </p:cNvSpPr>
          <p:nvPr>
            <p:ph type="title"/>
          </p:nvPr>
        </p:nvSpPr>
        <p:spPr>
          <a:xfrm>
            <a:off x="1600200" y="1447800"/>
            <a:ext cx="6019800" cy="533400"/>
          </a:xfrm>
          <a:ln/>
        </p:spPr>
        <p:txBody>
          <a:bodyPr/>
          <a:lstStyle/>
          <a:p>
            <a:r>
              <a:rPr lang="en-US" sz="3200" dirty="0"/>
              <a:t>Detail of Disk Read/Write Head</a:t>
            </a:r>
          </a:p>
        </p:txBody>
      </p:sp>
      <p:grpSp>
        <p:nvGrpSpPr>
          <p:cNvPr id="81936" name="Group 16"/>
          <p:cNvGrpSpPr>
            <a:grpSpLocks/>
          </p:cNvGrpSpPr>
          <p:nvPr/>
        </p:nvGrpSpPr>
        <p:grpSpPr bwMode="auto">
          <a:xfrm>
            <a:off x="990600" y="2362200"/>
            <a:ext cx="6858000" cy="3470275"/>
            <a:chOff x="624" y="1488"/>
            <a:chExt cx="4320" cy="2186"/>
          </a:xfrm>
        </p:grpSpPr>
        <p:graphicFrame>
          <p:nvGraphicFramePr>
            <p:cNvPr id="81924" name="Object 4"/>
            <p:cNvGraphicFramePr>
              <a:graphicFrameLocks noChangeAspect="1"/>
            </p:cNvGraphicFramePr>
            <p:nvPr/>
          </p:nvGraphicFramePr>
          <p:xfrm>
            <a:off x="1824" y="1610"/>
            <a:ext cx="3120" cy="1702"/>
          </p:xfrm>
          <a:graphic>
            <a:graphicData uri="http://schemas.openxmlformats.org/presentationml/2006/ole">
              <mc:AlternateContent xmlns:mc="http://schemas.openxmlformats.org/markup-compatibility/2006">
                <mc:Choice xmlns:v="urn:schemas-microsoft-com:vml" Requires="v">
                  <p:oleObj spid="_x0000_s82162" name="Bitmap Image" r:id="rId6" imgW="6095238" imgH="4571429" progId="PBrush">
                    <p:embed/>
                  </p:oleObj>
                </mc:Choice>
                <mc:Fallback>
                  <p:oleObj name="Bitmap Image" r:id="rId6" imgW="6095238" imgH="4571429" progId="PBrush">
                    <p:embed/>
                    <p:pic>
                      <p:nvPicPr>
                        <p:cNvPr id="0" name="Picture 78"/>
                        <p:cNvPicPr>
                          <a:picLocks noChangeAspect="1" noChangeArrowheads="1"/>
                        </p:cNvPicPr>
                        <p:nvPr/>
                      </p:nvPicPr>
                      <p:blipFill>
                        <a:blip r:embed="rId7">
                          <a:extLst>
                            <a:ext uri="{28A0092B-C50C-407E-A947-70E740481C1C}">
                              <a14:useLocalDpi xmlns:a14="http://schemas.microsoft.com/office/drawing/2010/main" val="0"/>
                            </a:ext>
                          </a:extLst>
                        </a:blip>
                        <a:srcRect t="14000" r="23000" b="30000"/>
                        <a:stretch>
                          <a:fillRect/>
                        </a:stretch>
                      </p:blipFill>
                      <p:spPr bwMode="auto">
                        <a:xfrm>
                          <a:off x="1824" y="1610"/>
                          <a:ext cx="3120" cy="1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7" name="Line 7"/>
            <p:cNvSpPr>
              <a:spLocks noChangeShapeType="1"/>
            </p:cNvSpPr>
            <p:nvPr/>
          </p:nvSpPr>
          <p:spPr bwMode="auto">
            <a:xfrm flipV="1">
              <a:off x="2112" y="2832"/>
              <a:ext cx="2352" cy="672"/>
            </a:xfrm>
            <a:prstGeom prst="line">
              <a:avLst/>
            </a:prstGeom>
            <a:noFill/>
            <a:ln w="38100">
              <a:solidFill>
                <a:srgbClr val="33CC33"/>
              </a:solidFill>
              <a:round/>
              <a:headEnd/>
              <a:tailEnd type="triangle" w="med" len="med"/>
            </a:ln>
            <a:effectLst/>
          </p:spPr>
          <p:txBody>
            <a:bodyPr wrap="none" anchor="ctr"/>
            <a:lstStyle/>
            <a:p>
              <a:endParaRPr lang="en-US" dirty="0"/>
            </a:p>
          </p:txBody>
        </p:sp>
        <p:sp>
          <p:nvSpPr>
            <p:cNvPr id="81928" name="Text Box 8"/>
            <p:cNvSpPr txBox="1">
              <a:spLocks noChangeArrowheads="1"/>
            </p:cNvSpPr>
            <p:nvPr/>
          </p:nvSpPr>
          <p:spPr bwMode="auto">
            <a:xfrm>
              <a:off x="1592" y="3443"/>
              <a:ext cx="1088" cy="231"/>
            </a:xfrm>
            <a:prstGeom prst="rect">
              <a:avLst/>
            </a:prstGeom>
            <a:noFill/>
            <a:ln w="9525" algn="ctr">
              <a:noFill/>
              <a:miter lim="800000"/>
              <a:headEnd/>
              <a:tailEnd/>
            </a:ln>
            <a:effectLst/>
          </p:spPr>
          <p:txBody>
            <a:bodyPr wrap="none">
              <a:spAutoFit/>
            </a:bodyPr>
            <a:lstStyle/>
            <a:p>
              <a:r>
                <a:rPr lang="en-US" sz="1800" b="1" dirty="0">
                  <a:solidFill>
                    <a:srgbClr val="33CC33"/>
                  </a:solidFill>
                </a:rPr>
                <a:t>Recording head</a:t>
              </a:r>
            </a:p>
          </p:txBody>
        </p:sp>
        <p:sp>
          <p:nvSpPr>
            <p:cNvPr id="81929" name="Line 9"/>
            <p:cNvSpPr>
              <a:spLocks noChangeShapeType="1"/>
            </p:cNvSpPr>
            <p:nvPr/>
          </p:nvSpPr>
          <p:spPr bwMode="auto">
            <a:xfrm flipV="1">
              <a:off x="1536" y="2544"/>
              <a:ext cx="2352" cy="672"/>
            </a:xfrm>
            <a:prstGeom prst="line">
              <a:avLst/>
            </a:prstGeom>
            <a:noFill/>
            <a:ln w="38100">
              <a:solidFill>
                <a:srgbClr val="33CC33"/>
              </a:solidFill>
              <a:round/>
              <a:headEnd/>
              <a:tailEnd type="triangle" w="med" len="med"/>
            </a:ln>
            <a:effectLst/>
          </p:spPr>
          <p:txBody>
            <a:bodyPr wrap="none" anchor="ctr"/>
            <a:lstStyle/>
            <a:p>
              <a:endParaRPr lang="en-US" dirty="0"/>
            </a:p>
          </p:txBody>
        </p:sp>
        <p:sp>
          <p:nvSpPr>
            <p:cNvPr id="81930" name="Text Box 10"/>
            <p:cNvSpPr txBox="1">
              <a:spLocks noChangeArrowheads="1"/>
            </p:cNvSpPr>
            <p:nvPr/>
          </p:nvSpPr>
          <p:spPr bwMode="auto">
            <a:xfrm>
              <a:off x="720" y="3168"/>
              <a:ext cx="1104" cy="231"/>
            </a:xfrm>
            <a:prstGeom prst="rect">
              <a:avLst/>
            </a:prstGeom>
            <a:noFill/>
            <a:ln w="9525" algn="ctr">
              <a:noFill/>
              <a:miter lim="800000"/>
              <a:headEnd/>
              <a:tailEnd/>
            </a:ln>
            <a:effectLst/>
          </p:spPr>
          <p:txBody>
            <a:bodyPr>
              <a:spAutoFit/>
            </a:bodyPr>
            <a:lstStyle/>
            <a:p>
              <a:r>
                <a:rPr lang="en-US" sz="1800" b="1" dirty="0">
                  <a:solidFill>
                    <a:srgbClr val="33CC33"/>
                  </a:solidFill>
                </a:rPr>
                <a:t>Positioning arm</a:t>
              </a:r>
            </a:p>
          </p:txBody>
        </p:sp>
        <p:sp>
          <p:nvSpPr>
            <p:cNvPr id="81931" name="Line 11"/>
            <p:cNvSpPr>
              <a:spLocks noChangeShapeType="1"/>
            </p:cNvSpPr>
            <p:nvPr/>
          </p:nvSpPr>
          <p:spPr bwMode="auto">
            <a:xfrm flipV="1">
              <a:off x="1584" y="2400"/>
              <a:ext cx="1104" cy="336"/>
            </a:xfrm>
            <a:prstGeom prst="line">
              <a:avLst/>
            </a:prstGeom>
            <a:noFill/>
            <a:ln w="38100">
              <a:solidFill>
                <a:srgbClr val="33CC33"/>
              </a:solidFill>
              <a:round/>
              <a:headEnd/>
              <a:tailEnd type="triangle" w="med" len="med"/>
            </a:ln>
            <a:effectLst/>
          </p:spPr>
          <p:txBody>
            <a:bodyPr wrap="none" anchor="ctr"/>
            <a:lstStyle/>
            <a:p>
              <a:endParaRPr lang="en-US" dirty="0"/>
            </a:p>
          </p:txBody>
        </p:sp>
        <p:sp>
          <p:nvSpPr>
            <p:cNvPr id="81932" name="Text Box 12"/>
            <p:cNvSpPr txBox="1">
              <a:spLocks noChangeArrowheads="1"/>
            </p:cNvSpPr>
            <p:nvPr/>
          </p:nvSpPr>
          <p:spPr bwMode="auto">
            <a:xfrm>
              <a:off x="864" y="2736"/>
              <a:ext cx="1104" cy="404"/>
            </a:xfrm>
            <a:prstGeom prst="rect">
              <a:avLst/>
            </a:prstGeom>
            <a:noFill/>
            <a:ln w="9525" algn="ctr">
              <a:noFill/>
              <a:miter lim="800000"/>
              <a:headEnd/>
              <a:tailEnd/>
            </a:ln>
            <a:effectLst/>
          </p:spPr>
          <p:txBody>
            <a:bodyPr>
              <a:spAutoFit/>
            </a:bodyPr>
            <a:lstStyle/>
            <a:p>
              <a:r>
                <a:rPr lang="en-US" sz="1800" b="1" dirty="0">
                  <a:solidFill>
                    <a:srgbClr val="33CC33"/>
                  </a:solidFill>
                </a:rPr>
                <a:t>Positioning mechanism</a:t>
              </a:r>
            </a:p>
          </p:txBody>
        </p:sp>
        <p:sp>
          <p:nvSpPr>
            <p:cNvPr id="81933" name="Line 13"/>
            <p:cNvSpPr>
              <a:spLocks noChangeShapeType="1"/>
            </p:cNvSpPr>
            <p:nvPr/>
          </p:nvSpPr>
          <p:spPr bwMode="auto">
            <a:xfrm>
              <a:off x="1584" y="2352"/>
              <a:ext cx="1056" cy="432"/>
            </a:xfrm>
            <a:prstGeom prst="line">
              <a:avLst/>
            </a:prstGeom>
            <a:noFill/>
            <a:ln w="38100">
              <a:solidFill>
                <a:srgbClr val="33CC33"/>
              </a:solidFill>
              <a:round/>
              <a:headEnd/>
              <a:tailEnd type="triangle" w="med" len="med"/>
            </a:ln>
            <a:effectLst/>
          </p:spPr>
          <p:txBody>
            <a:bodyPr wrap="none" anchor="ctr"/>
            <a:lstStyle/>
            <a:p>
              <a:endParaRPr lang="en-US" dirty="0"/>
            </a:p>
          </p:txBody>
        </p:sp>
        <p:sp>
          <p:nvSpPr>
            <p:cNvPr id="81934" name="Text Box 14"/>
            <p:cNvSpPr txBox="1">
              <a:spLocks noChangeArrowheads="1"/>
            </p:cNvSpPr>
            <p:nvPr/>
          </p:nvSpPr>
          <p:spPr bwMode="auto">
            <a:xfrm>
              <a:off x="624" y="1488"/>
              <a:ext cx="1104" cy="1096"/>
            </a:xfrm>
            <a:prstGeom prst="rect">
              <a:avLst/>
            </a:prstGeom>
            <a:noFill/>
            <a:ln w="9525" algn="ctr">
              <a:noFill/>
              <a:miter lim="800000"/>
              <a:headEnd/>
              <a:tailEnd/>
            </a:ln>
            <a:effectLst/>
          </p:spPr>
          <p:txBody>
            <a:bodyPr>
              <a:spAutoFit/>
            </a:bodyPr>
            <a:lstStyle/>
            <a:p>
              <a:r>
                <a:rPr lang="en-US" sz="1800" b="1" dirty="0">
                  <a:solidFill>
                    <a:srgbClr val="33CC33"/>
                  </a:solidFill>
                </a:rPr>
                <a:t>Flexible cable carries signals to amplifier circuitry to be converted to digital signals</a:t>
              </a:r>
            </a:p>
          </p:txBody>
        </p:sp>
      </p:grpSp>
      <p:pic>
        <p:nvPicPr>
          <p:cNvPr id="2" name="3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2949" name="Rectangle 5"/>
          <p:cNvSpPr>
            <a:spLocks noGrp="1" noChangeArrowheads="1"/>
          </p:cNvSpPr>
          <p:nvPr>
            <p:ph type="title"/>
          </p:nvPr>
        </p:nvSpPr>
        <p:spPr>
          <a:xfrm>
            <a:off x="838200" y="1447800"/>
            <a:ext cx="7543800" cy="609600"/>
          </a:xfrm>
          <a:ln/>
        </p:spPr>
        <p:txBody>
          <a:bodyPr/>
          <a:lstStyle/>
          <a:p>
            <a:r>
              <a:rPr lang="en-US" dirty="0"/>
              <a:t>HDD Side View, Showing Multiple Disk Platters</a:t>
            </a:r>
          </a:p>
        </p:txBody>
      </p:sp>
      <p:grpSp>
        <p:nvGrpSpPr>
          <p:cNvPr id="82955" name="Group 11"/>
          <p:cNvGrpSpPr>
            <a:grpSpLocks/>
          </p:cNvGrpSpPr>
          <p:nvPr/>
        </p:nvGrpSpPr>
        <p:grpSpPr bwMode="auto">
          <a:xfrm>
            <a:off x="1295400" y="2493963"/>
            <a:ext cx="6629400" cy="3678237"/>
            <a:chOff x="816" y="1392"/>
            <a:chExt cx="4176" cy="2317"/>
          </a:xfrm>
        </p:grpSpPr>
        <p:graphicFrame>
          <p:nvGraphicFramePr>
            <p:cNvPr id="82948" name="Object 4"/>
            <p:cNvGraphicFramePr>
              <a:graphicFrameLocks noChangeAspect="1"/>
            </p:cNvGraphicFramePr>
            <p:nvPr/>
          </p:nvGraphicFramePr>
          <p:xfrm>
            <a:off x="2064" y="1440"/>
            <a:ext cx="2928" cy="2269"/>
          </p:xfrm>
          <a:graphic>
            <a:graphicData uri="http://schemas.openxmlformats.org/presentationml/2006/ole">
              <mc:AlternateContent xmlns:mc="http://schemas.openxmlformats.org/markup-compatibility/2006">
                <mc:Choice xmlns:v="urn:schemas-microsoft-com:vml" Requires="v">
                  <p:oleObj spid="_x0000_s83186" name="Bitmap Image" r:id="rId6" imgW="6095238" imgH="4571429" progId="PBrush">
                    <p:embed/>
                  </p:oleObj>
                </mc:Choice>
                <mc:Fallback>
                  <p:oleObj name="Bitmap Image" r:id="rId6" imgW="6095238" imgH="4571429" progId="PBrush">
                    <p:embed/>
                    <p:pic>
                      <p:nvPicPr>
                        <p:cNvPr id="0" name="Picture 78"/>
                        <p:cNvPicPr>
                          <a:picLocks noChangeAspect="1" noChangeArrowheads="1"/>
                        </p:cNvPicPr>
                        <p:nvPr/>
                      </p:nvPicPr>
                      <p:blipFill>
                        <a:blip r:embed="rId7">
                          <a:extLst>
                            <a:ext uri="{28A0092B-C50C-407E-A947-70E740481C1C}">
                              <a14:useLocalDpi xmlns:a14="http://schemas.microsoft.com/office/drawing/2010/main" val="0"/>
                            </a:ext>
                          </a:extLst>
                        </a:blip>
                        <a:srcRect l="24500" b="22000"/>
                        <a:stretch>
                          <a:fillRect/>
                        </a:stretch>
                      </p:blipFill>
                      <p:spPr bwMode="auto">
                        <a:xfrm>
                          <a:off x="2064" y="1440"/>
                          <a:ext cx="2928" cy="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1" name="Line 7"/>
            <p:cNvSpPr>
              <a:spLocks noChangeShapeType="1"/>
            </p:cNvSpPr>
            <p:nvPr/>
          </p:nvSpPr>
          <p:spPr bwMode="auto">
            <a:xfrm flipV="1">
              <a:off x="1632" y="3264"/>
              <a:ext cx="2016" cy="0"/>
            </a:xfrm>
            <a:prstGeom prst="line">
              <a:avLst/>
            </a:prstGeom>
            <a:noFill/>
            <a:ln w="38100">
              <a:solidFill>
                <a:srgbClr val="CC9900"/>
              </a:solidFill>
              <a:round/>
              <a:headEnd/>
              <a:tailEnd type="triangle" w="med" len="med"/>
            </a:ln>
            <a:effectLst/>
          </p:spPr>
          <p:txBody>
            <a:bodyPr wrap="none" anchor="ctr"/>
            <a:lstStyle/>
            <a:p>
              <a:endParaRPr lang="en-US" dirty="0"/>
            </a:p>
          </p:txBody>
        </p:sp>
        <p:sp>
          <p:nvSpPr>
            <p:cNvPr id="82952" name="Text Box 8"/>
            <p:cNvSpPr txBox="1">
              <a:spLocks noChangeArrowheads="1"/>
            </p:cNvSpPr>
            <p:nvPr/>
          </p:nvSpPr>
          <p:spPr bwMode="auto">
            <a:xfrm>
              <a:off x="855" y="2736"/>
              <a:ext cx="1113" cy="923"/>
            </a:xfrm>
            <a:prstGeom prst="rect">
              <a:avLst/>
            </a:prstGeom>
            <a:noFill/>
            <a:ln w="9525" algn="ctr">
              <a:noFill/>
              <a:miter lim="800000"/>
              <a:headEnd/>
              <a:tailEnd/>
            </a:ln>
            <a:effectLst/>
          </p:spPr>
          <p:txBody>
            <a:bodyPr>
              <a:spAutoFit/>
            </a:bodyPr>
            <a:lstStyle/>
            <a:p>
              <a:pPr algn="l"/>
              <a:r>
                <a:rPr lang="en-US" sz="1800" b="1" dirty="0">
                  <a:solidFill>
                    <a:srgbClr val="CC9900"/>
                  </a:solidFill>
                </a:rPr>
                <a:t>Second recording disk surface (recording head not visible)</a:t>
              </a:r>
            </a:p>
          </p:txBody>
        </p:sp>
        <p:sp>
          <p:nvSpPr>
            <p:cNvPr id="82953" name="Line 9"/>
            <p:cNvSpPr>
              <a:spLocks noChangeShapeType="1"/>
            </p:cNvSpPr>
            <p:nvPr/>
          </p:nvSpPr>
          <p:spPr bwMode="auto">
            <a:xfrm flipV="1">
              <a:off x="1824" y="2640"/>
              <a:ext cx="1440" cy="0"/>
            </a:xfrm>
            <a:prstGeom prst="line">
              <a:avLst/>
            </a:prstGeom>
            <a:noFill/>
            <a:ln w="38100">
              <a:solidFill>
                <a:srgbClr val="CC9900"/>
              </a:solidFill>
              <a:round/>
              <a:headEnd/>
              <a:tailEnd type="triangle" w="med" len="med"/>
            </a:ln>
            <a:effectLst/>
          </p:spPr>
          <p:txBody>
            <a:bodyPr wrap="none" anchor="ctr"/>
            <a:lstStyle/>
            <a:p>
              <a:endParaRPr lang="en-US" dirty="0"/>
            </a:p>
          </p:txBody>
        </p:sp>
        <p:sp>
          <p:nvSpPr>
            <p:cNvPr id="82954" name="Text Box 10"/>
            <p:cNvSpPr txBox="1">
              <a:spLocks noChangeArrowheads="1"/>
            </p:cNvSpPr>
            <p:nvPr/>
          </p:nvSpPr>
          <p:spPr bwMode="auto">
            <a:xfrm>
              <a:off x="816" y="1392"/>
              <a:ext cx="1248" cy="1269"/>
            </a:xfrm>
            <a:prstGeom prst="rect">
              <a:avLst/>
            </a:prstGeom>
            <a:noFill/>
            <a:ln w="9525" algn="ctr">
              <a:noFill/>
              <a:miter lim="800000"/>
              <a:headEnd/>
              <a:tailEnd/>
            </a:ln>
            <a:effectLst/>
          </p:spPr>
          <p:txBody>
            <a:bodyPr>
              <a:spAutoFit/>
            </a:bodyPr>
            <a:lstStyle/>
            <a:p>
              <a:pPr algn="l"/>
              <a:r>
                <a:rPr lang="en-US" sz="1800" b="1" dirty="0">
                  <a:solidFill>
                    <a:srgbClr val="CC9900"/>
                  </a:solidFill>
                </a:rPr>
                <a:t>Upper recording and reading head; note that positioning mechanism moves both heads simultaneously.  </a:t>
              </a:r>
            </a:p>
          </p:txBody>
        </p:sp>
      </p:grpSp>
      <p:pic>
        <p:nvPicPr>
          <p:cNvPr id="2" name="3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3970" name="Rectangle 2"/>
          <p:cNvSpPr>
            <a:spLocks noGrp="1" noChangeArrowheads="1"/>
          </p:cNvSpPr>
          <p:nvPr>
            <p:ph type="title"/>
          </p:nvPr>
        </p:nvSpPr>
        <p:spPr>
          <a:xfrm>
            <a:off x="2438400" y="1447800"/>
            <a:ext cx="4419600" cy="533400"/>
          </a:xfrm>
          <a:ln/>
        </p:spPr>
        <p:txBody>
          <a:bodyPr/>
          <a:lstStyle/>
          <a:p>
            <a:r>
              <a:rPr lang="en-US" sz="3200" dirty="0"/>
              <a:t>HDD Package</a:t>
            </a:r>
          </a:p>
        </p:txBody>
      </p:sp>
      <p:graphicFrame>
        <p:nvGraphicFramePr>
          <p:cNvPr id="83972" name="Object 4"/>
          <p:cNvGraphicFramePr>
            <a:graphicFrameLocks noGrp="1" noChangeAspect="1"/>
          </p:cNvGraphicFramePr>
          <p:nvPr>
            <p:ph idx="1"/>
          </p:nvPr>
        </p:nvGraphicFramePr>
        <p:xfrm>
          <a:off x="1676400" y="2179638"/>
          <a:ext cx="5943600" cy="2773362"/>
        </p:xfrm>
        <a:graphic>
          <a:graphicData uri="http://schemas.openxmlformats.org/presentationml/2006/ole">
            <mc:AlternateContent xmlns:mc="http://schemas.openxmlformats.org/markup-compatibility/2006">
              <mc:Choice xmlns:v="urn:schemas-microsoft-com:vml" Requires="v">
                <p:oleObj spid="_x0000_s84210" name="Bitmap Image" r:id="rId6" imgW="6095238" imgH="4571429" progId="PBrush">
                  <p:embed/>
                </p:oleObj>
              </mc:Choice>
              <mc:Fallback>
                <p:oleObj name="Bitmap Image" r:id="rId6" imgW="6095238" imgH="4571429" progId="PBrush">
                  <p:embed/>
                  <p:pic>
                    <p:nvPicPr>
                      <p:cNvPr id="0" name="Picture 78"/>
                      <p:cNvPicPr>
                        <a:picLocks noGrp="1" noChangeAspect="1" noChangeArrowheads="1"/>
                      </p:cNvPicPr>
                      <p:nvPr/>
                    </p:nvPicPr>
                    <p:blipFill>
                      <a:blip r:embed="rId7">
                        <a:extLst>
                          <a:ext uri="{28A0092B-C50C-407E-A947-70E740481C1C}">
                            <a14:useLocalDpi xmlns:a14="http://schemas.microsoft.com/office/drawing/2010/main" val="0"/>
                          </a:ext>
                        </a:extLst>
                      </a:blip>
                      <a:srcRect l="6500" t="22000" r="3500" b="22000"/>
                      <a:stretch>
                        <a:fillRect/>
                      </a:stretch>
                    </p:blipFill>
                    <p:spPr bwMode="auto">
                      <a:xfrm>
                        <a:off x="1676400" y="2179638"/>
                        <a:ext cx="5943600" cy="2773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74" name="Text Box 6"/>
          <p:cNvSpPr txBox="1">
            <a:spLocks noChangeArrowheads="1"/>
          </p:cNvSpPr>
          <p:nvPr/>
        </p:nvSpPr>
        <p:spPr bwMode="auto">
          <a:xfrm>
            <a:off x="1295400" y="5029200"/>
            <a:ext cx="6858000" cy="1311275"/>
          </a:xfrm>
          <a:prstGeom prst="rect">
            <a:avLst/>
          </a:prstGeom>
          <a:noFill/>
          <a:ln w="9525" algn="ctr">
            <a:noFill/>
            <a:miter lim="800000"/>
            <a:headEnd/>
            <a:tailEnd/>
          </a:ln>
          <a:effectLst/>
        </p:spPr>
        <p:txBody>
          <a:bodyPr>
            <a:spAutoFit/>
          </a:bodyPr>
          <a:lstStyle/>
          <a:p>
            <a:pPr algn="l"/>
            <a:r>
              <a:rPr lang="en-US" sz="2000" b="1" dirty="0">
                <a:solidFill>
                  <a:schemeClr val="accent2"/>
                </a:solidFill>
              </a:rPr>
              <a:t>The HDD is usually packaged in a metal case.  Higher-quality units are typically packaged in an aluminum casting, or similar rigid container, which provides stability and better data integrity.  </a:t>
            </a:r>
          </a:p>
        </p:txBody>
      </p:sp>
      <p:pic>
        <p:nvPicPr>
          <p:cNvPr id="2" name="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22882" name="Rectangle 2"/>
          <p:cNvSpPr>
            <a:spLocks noGrp="1" noChangeArrowheads="1"/>
          </p:cNvSpPr>
          <p:nvPr>
            <p:ph type="title"/>
          </p:nvPr>
        </p:nvSpPr>
        <p:spPr>
          <a:xfrm>
            <a:off x="1447800" y="1524000"/>
            <a:ext cx="6400800" cy="533400"/>
          </a:xfrm>
          <a:ln/>
        </p:spPr>
        <p:txBody>
          <a:bodyPr/>
          <a:lstStyle/>
          <a:p>
            <a:r>
              <a:rPr lang="en-US" sz="3200" dirty="0"/>
              <a:t>HDD Storage/Retrieval is Slow</a:t>
            </a:r>
          </a:p>
        </p:txBody>
      </p:sp>
      <p:sp>
        <p:nvSpPr>
          <p:cNvPr id="122883" name="Rectangle 3"/>
          <p:cNvSpPr>
            <a:spLocks noGrp="1" noChangeArrowheads="1"/>
          </p:cNvSpPr>
          <p:nvPr>
            <p:ph type="body" idx="1"/>
          </p:nvPr>
        </p:nvSpPr>
        <p:spPr>
          <a:xfrm>
            <a:off x="381000" y="2286000"/>
            <a:ext cx="8382000" cy="3886200"/>
          </a:xfrm>
        </p:spPr>
        <p:txBody>
          <a:bodyPr/>
          <a:lstStyle/>
          <a:p>
            <a:pPr>
              <a:lnSpc>
                <a:spcPct val="80000"/>
              </a:lnSpc>
            </a:pPr>
            <a:endParaRPr lang="en-US" sz="1200" dirty="0"/>
          </a:p>
          <a:p>
            <a:pPr>
              <a:lnSpc>
                <a:spcPct val="80000"/>
              </a:lnSpc>
            </a:pPr>
            <a:r>
              <a:rPr lang="en-US" sz="2400" dirty="0"/>
              <a:t>The latency (“time to get/store data”) of a HDD is given by the formula:</a:t>
            </a:r>
          </a:p>
          <a:p>
            <a:pPr>
              <a:lnSpc>
                <a:spcPct val="80000"/>
              </a:lnSpc>
              <a:buFontTx/>
              <a:buNone/>
            </a:pPr>
            <a:r>
              <a:rPr lang="en-US" sz="2800" dirty="0"/>
              <a:t>	</a:t>
            </a:r>
            <a:r>
              <a:rPr lang="en-US" dirty="0">
                <a:solidFill>
                  <a:srgbClr val="CC3300"/>
                </a:solidFill>
              </a:rPr>
              <a:t>latency = seek time + rotational delay + transfer time + controller delay</a:t>
            </a:r>
          </a:p>
          <a:p>
            <a:pPr lvl="1">
              <a:lnSpc>
                <a:spcPct val="80000"/>
              </a:lnSpc>
              <a:buFontTx/>
              <a:buNone/>
            </a:pPr>
            <a:r>
              <a:rPr lang="en-US" sz="2400" dirty="0"/>
              <a:t>Where:  </a:t>
            </a:r>
          </a:p>
          <a:p>
            <a:pPr lvl="1">
              <a:lnSpc>
                <a:spcPct val="80000"/>
              </a:lnSpc>
            </a:pPr>
            <a:r>
              <a:rPr lang="en-US" sz="2000" dirty="0">
                <a:solidFill>
                  <a:schemeClr val="accent2"/>
                </a:solidFill>
              </a:rPr>
              <a:t>Seek time = time for the positioning arm to move the head from its present track to the track where the load/store data is located.</a:t>
            </a:r>
          </a:p>
          <a:p>
            <a:pPr lvl="1">
              <a:lnSpc>
                <a:spcPct val="80000"/>
              </a:lnSpc>
            </a:pPr>
            <a:r>
              <a:rPr lang="en-US" sz="2000" dirty="0">
                <a:solidFill>
                  <a:schemeClr val="accent2"/>
                </a:solidFill>
              </a:rPr>
              <a:t>Rotational time = time for the requested sector to rotate underneath the read/write head after the head is positioned over the track.  </a:t>
            </a:r>
          </a:p>
          <a:p>
            <a:pPr lvl="1">
              <a:lnSpc>
                <a:spcPct val="80000"/>
              </a:lnSpc>
            </a:pPr>
            <a:r>
              <a:rPr lang="en-US" sz="2000" dirty="0">
                <a:solidFill>
                  <a:schemeClr val="accent2"/>
                </a:solidFill>
              </a:rPr>
              <a:t>Transfer time = time for data transfer from disk to main memory.  </a:t>
            </a:r>
          </a:p>
          <a:p>
            <a:pPr lvl="1">
              <a:lnSpc>
                <a:spcPct val="80000"/>
              </a:lnSpc>
            </a:pPr>
            <a:r>
              <a:rPr lang="en-US" sz="2000" dirty="0">
                <a:solidFill>
                  <a:schemeClr val="accent2"/>
                </a:solidFill>
              </a:rPr>
              <a:t>Controller delay = time to set up transfer in the HDD electronic interface.  </a:t>
            </a:r>
            <a:endParaRPr lang="en-US" sz="2400" dirty="0">
              <a:solidFill>
                <a:schemeClr val="accent2"/>
              </a:solidFill>
            </a:endParaRPr>
          </a:p>
        </p:txBody>
      </p:sp>
      <p:pic>
        <p:nvPicPr>
          <p:cNvPr id="2" name="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23906" name="Rectangle 2"/>
          <p:cNvSpPr>
            <a:spLocks noGrp="1" noChangeArrowheads="1"/>
          </p:cNvSpPr>
          <p:nvPr>
            <p:ph type="title"/>
          </p:nvPr>
        </p:nvSpPr>
        <p:spPr>
          <a:xfrm>
            <a:off x="1295400" y="1524000"/>
            <a:ext cx="6705600" cy="533400"/>
          </a:xfrm>
          <a:ln/>
        </p:spPr>
        <p:txBody>
          <a:bodyPr/>
          <a:lstStyle/>
          <a:p>
            <a:r>
              <a:rPr lang="en-US" sz="3200" dirty="0"/>
              <a:t>HDD Storage/Retrieval is Slow (2)</a:t>
            </a:r>
          </a:p>
        </p:txBody>
      </p:sp>
      <p:sp>
        <p:nvSpPr>
          <p:cNvPr id="123907" name="Rectangle 3"/>
          <p:cNvSpPr>
            <a:spLocks noGrp="1" noChangeArrowheads="1"/>
          </p:cNvSpPr>
          <p:nvPr>
            <p:ph type="body" idx="1"/>
          </p:nvPr>
        </p:nvSpPr>
        <p:spPr>
          <a:xfrm>
            <a:off x="685800" y="2286000"/>
            <a:ext cx="7772400" cy="3962400"/>
          </a:xfrm>
        </p:spPr>
        <p:txBody>
          <a:bodyPr/>
          <a:lstStyle/>
          <a:p>
            <a:pPr>
              <a:lnSpc>
                <a:spcPct val="80000"/>
              </a:lnSpc>
            </a:pPr>
            <a:r>
              <a:rPr lang="en-US" sz="2400" dirty="0"/>
              <a:t>Example: latency of writing one 512-byte sector on a magnetic disk rotating at 7200 rpm, with the following parameters:</a:t>
            </a:r>
          </a:p>
          <a:p>
            <a:pPr lvl="1">
              <a:lnSpc>
                <a:spcPct val="80000"/>
              </a:lnSpc>
            </a:pPr>
            <a:r>
              <a:rPr lang="en-US" sz="2000" dirty="0">
                <a:solidFill>
                  <a:schemeClr val="accent2"/>
                </a:solidFill>
              </a:rPr>
              <a:t>Average seek time = 12 ms (typical for movement across half the disk)</a:t>
            </a:r>
          </a:p>
          <a:p>
            <a:pPr lvl="1">
              <a:lnSpc>
                <a:spcPct val="80000"/>
              </a:lnSpc>
            </a:pPr>
            <a:r>
              <a:rPr lang="en-US" sz="2000" dirty="0">
                <a:solidFill>
                  <a:schemeClr val="accent2"/>
                </a:solidFill>
              </a:rPr>
              <a:t>Transfer rate = 5 Mbytes/sec; transfer time = [0.000512Mbyte/5 Mbyte/sec] = 0.1 ms</a:t>
            </a:r>
          </a:p>
          <a:p>
            <a:pPr lvl="1">
              <a:lnSpc>
                <a:spcPct val="80000"/>
              </a:lnSpc>
            </a:pPr>
            <a:r>
              <a:rPr lang="en-US" sz="2000" dirty="0">
                <a:solidFill>
                  <a:schemeClr val="accent2"/>
                </a:solidFill>
              </a:rPr>
              <a:t>Controller delay = 2 ms </a:t>
            </a:r>
          </a:p>
          <a:p>
            <a:pPr lvl="1">
              <a:lnSpc>
                <a:spcPct val="80000"/>
              </a:lnSpc>
            </a:pPr>
            <a:r>
              <a:rPr lang="en-US" sz="2000" dirty="0">
                <a:solidFill>
                  <a:schemeClr val="accent2"/>
                </a:solidFill>
              </a:rPr>
              <a:t>Rotational time depends on the position of the first byte to be transferred, but on average will be ([1/7200)]</a:t>
            </a:r>
            <a:r>
              <a:rPr lang="en-US" sz="2000" dirty="0">
                <a:solidFill>
                  <a:schemeClr val="accent2"/>
                </a:solidFill>
                <a:cs typeface="Times New Roman" pitchFamily="18" charset="0"/>
              </a:rPr>
              <a:t>×60×[1/2]) = 4.2 ms (average rotation = ½ of circle).  </a:t>
            </a:r>
          </a:p>
          <a:p>
            <a:pPr>
              <a:lnSpc>
                <a:spcPct val="80000"/>
              </a:lnSpc>
              <a:buFontTx/>
              <a:buNone/>
            </a:pPr>
            <a:r>
              <a:rPr lang="en-US" dirty="0"/>
              <a:t>	</a:t>
            </a:r>
            <a:r>
              <a:rPr lang="en-US" sz="2400" dirty="0">
                <a:solidFill>
                  <a:srgbClr val="CC3300"/>
                </a:solidFill>
              </a:rPr>
              <a:t>Then average latency = 12 ms + 4.2ms + 0.1 + 2 ms = 18.3 ms.  </a:t>
            </a:r>
            <a:r>
              <a:rPr lang="en-US" sz="2400" u="sng" dirty="0">
                <a:solidFill>
                  <a:srgbClr val="CC3300"/>
                </a:solidFill>
              </a:rPr>
              <a:t>Note that actual transfer time is small</a:t>
            </a:r>
            <a:r>
              <a:rPr lang="en-US" sz="2400" dirty="0">
                <a:solidFill>
                  <a:srgbClr val="CC3300"/>
                </a:solidFill>
              </a:rPr>
              <a:t>!   </a:t>
            </a:r>
          </a:p>
        </p:txBody>
      </p:sp>
      <p:pic>
        <p:nvPicPr>
          <p:cNvPr id="2" nam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17762" name="Rectangle 2"/>
          <p:cNvSpPr>
            <a:spLocks noGrp="1" noChangeArrowheads="1"/>
          </p:cNvSpPr>
          <p:nvPr>
            <p:ph type="title"/>
          </p:nvPr>
        </p:nvSpPr>
        <p:spPr>
          <a:xfrm>
            <a:off x="1066800" y="1371600"/>
            <a:ext cx="7162800" cy="533400"/>
          </a:xfrm>
          <a:ln/>
        </p:spPr>
        <p:txBody>
          <a:bodyPr/>
          <a:lstStyle/>
          <a:p>
            <a:r>
              <a:rPr lang="en-US" sz="3200" dirty="0"/>
              <a:t>Other Disk Storage Units and Media</a:t>
            </a:r>
          </a:p>
        </p:txBody>
      </p:sp>
      <p:sp>
        <p:nvSpPr>
          <p:cNvPr id="117763" name="Rectangle 3"/>
          <p:cNvSpPr>
            <a:spLocks noGrp="1" noChangeArrowheads="1"/>
          </p:cNvSpPr>
          <p:nvPr>
            <p:ph type="body" idx="1"/>
          </p:nvPr>
        </p:nvSpPr>
        <p:spPr>
          <a:xfrm>
            <a:off x="685800" y="2209800"/>
            <a:ext cx="8001000" cy="4038600"/>
          </a:xfrm>
        </p:spPr>
        <p:txBody>
          <a:bodyPr/>
          <a:lstStyle/>
          <a:p>
            <a:r>
              <a:rPr lang="en-US" dirty="0"/>
              <a:t>Other storage media </a:t>
            </a:r>
            <a:r>
              <a:rPr lang="en-US" dirty="0" smtClean="0"/>
              <a:t>include flash memories or SSD’s, DVD’s </a:t>
            </a:r>
            <a:r>
              <a:rPr lang="en-US" dirty="0"/>
              <a:t>and “thumb drives.”  </a:t>
            </a:r>
          </a:p>
          <a:p>
            <a:r>
              <a:rPr lang="en-US" dirty="0">
                <a:solidFill>
                  <a:srgbClr val="FF0000"/>
                </a:solidFill>
              </a:rPr>
              <a:t>Most of these storage units </a:t>
            </a:r>
            <a:r>
              <a:rPr lang="en-US" dirty="0" smtClean="0">
                <a:solidFill>
                  <a:srgbClr val="FF0000"/>
                </a:solidFill>
              </a:rPr>
              <a:t>are </a:t>
            </a:r>
            <a:r>
              <a:rPr lang="en-US" dirty="0">
                <a:solidFill>
                  <a:srgbClr val="FF0000"/>
                </a:solidFill>
              </a:rPr>
              <a:t>removable media. </a:t>
            </a:r>
          </a:p>
          <a:p>
            <a:r>
              <a:rPr lang="en-US" dirty="0">
                <a:solidFill>
                  <a:schemeClr val="accent2"/>
                </a:solidFill>
              </a:rPr>
              <a:t>Floppy disks, hard drives, Zip drives, and tapes are </a:t>
            </a:r>
            <a:r>
              <a:rPr lang="en-US" u="sng" dirty="0">
                <a:solidFill>
                  <a:schemeClr val="accent2"/>
                </a:solidFill>
              </a:rPr>
              <a:t>magnetic media</a:t>
            </a:r>
            <a:r>
              <a:rPr lang="en-US" dirty="0">
                <a:solidFill>
                  <a:schemeClr val="accent2"/>
                </a:solidFill>
              </a:rPr>
              <a:t>. </a:t>
            </a:r>
          </a:p>
          <a:p>
            <a:r>
              <a:rPr lang="en-US" dirty="0">
                <a:solidFill>
                  <a:schemeClr val="accent1"/>
                </a:solidFill>
              </a:rPr>
              <a:t>The CD-ROM and the DVD use optical recording/reading involving a laser beam to record and read data.  They are relatively slow. </a:t>
            </a:r>
          </a:p>
          <a:p>
            <a:r>
              <a:rPr lang="en-US" dirty="0">
                <a:solidFill>
                  <a:schemeClr val="bg2">
                    <a:lumMod val="75000"/>
                  </a:schemeClr>
                </a:solidFill>
              </a:rPr>
              <a:t>The “thumb drive” </a:t>
            </a:r>
            <a:r>
              <a:rPr lang="en-US" dirty="0" smtClean="0">
                <a:solidFill>
                  <a:schemeClr val="bg2">
                    <a:lumMod val="75000"/>
                  </a:schemeClr>
                </a:solidFill>
              </a:rPr>
              <a:t>uses </a:t>
            </a:r>
            <a:r>
              <a:rPr lang="en-US" dirty="0">
                <a:solidFill>
                  <a:schemeClr val="bg2">
                    <a:lumMod val="75000"/>
                  </a:schemeClr>
                </a:solidFill>
              </a:rPr>
              <a:t>electronic memory called EPROM (“erasable, programmable read-only memory”), and is a true solid-state </a:t>
            </a:r>
            <a:r>
              <a:rPr lang="en-US" dirty="0" smtClean="0">
                <a:solidFill>
                  <a:schemeClr val="bg2">
                    <a:lumMod val="75000"/>
                  </a:schemeClr>
                </a:solidFill>
              </a:rPr>
              <a:t>memory. These drives were the first “SSD’s.” </a:t>
            </a:r>
            <a:endParaRPr lang="en-US" dirty="0">
              <a:solidFill>
                <a:schemeClr val="bg2">
                  <a:lumMod val="75000"/>
                </a:schemeClr>
              </a:solidFill>
            </a:endParaRPr>
          </a:p>
          <a:p>
            <a:r>
              <a:rPr lang="en-US" dirty="0" smtClean="0">
                <a:solidFill>
                  <a:srgbClr val="FF0000"/>
                </a:solidFill>
              </a:rPr>
              <a:t>Very </a:t>
            </a:r>
            <a:r>
              <a:rPr lang="en-US" dirty="0">
                <a:solidFill>
                  <a:srgbClr val="FF0000"/>
                </a:solidFill>
              </a:rPr>
              <a:t>fast EPROM’s </a:t>
            </a:r>
            <a:r>
              <a:rPr lang="en-US" dirty="0" smtClean="0">
                <a:solidFill>
                  <a:srgbClr val="FF0000"/>
                </a:solidFill>
              </a:rPr>
              <a:t>(SSD’s) are </a:t>
            </a:r>
            <a:r>
              <a:rPr lang="en-US" dirty="0">
                <a:solidFill>
                  <a:srgbClr val="FF0000"/>
                </a:solidFill>
              </a:rPr>
              <a:t>beginning to be available for fast bulk storage, replacing HDD’s on laptops.  </a:t>
            </a:r>
            <a:r>
              <a:rPr lang="en-US" u="sng" dirty="0">
                <a:solidFill>
                  <a:srgbClr val="FF0000"/>
                </a:solidFill>
              </a:rPr>
              <a:t>They are </a:t>
            </a:r>
            <a:r>
              <a:rPr lang="en-US" u="sng" dirty="0" smtClean="0">
                <a:solidFill>
                  <a:srgbClr val="FF0000"/>
                </a:solidFill>
              </a:rPr>
              <a:t>relatively expensive</a:t>
            </a:r>
            <a:r>
              <a:rPr lang="en-US" dirty="0">
                <a:solidFill>
                  <a:srgbClr val="FF0000"/>
                </a:solidFill>
              </a:rPr>
              <a:t>.  </a:t>
            </a:r>
          </a:p>
        </p:txBody>
      </p:sp>
      <p:pic>
        <p:nvPicPr>
          <p:cNvPr id="2" name="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SSD’s Get Larger and Faster </a:t>
            </a:r>
            <a:endParaRPr lang="en-US" dirty="0"/>
          </a:p>
        </p:txBody>
      </p:sp>
      <p:sp>
        <p:nvSpPr>
          <p:cNvPr id="3" name="Content Placeholder 2"/>
          <p:cNvSpPr>
            <a:spLocks noGrp="1"/>
          </p:cNvSpPr>
          <p:nvPr>
            <p:ph idx="1"/>
          </p:nvPr>
        </p:nvSpPr>
        <p:spPr>
          <a:xfrm>
            <a:off x="685800" y="2362200"/>
            <a:ext cx="3733800" cy="3581400"/>
          </a:xfrm>
        </p:spPr>
        <p:txBody>
          <a:bodyPr/>
          <a:lstStyle/>
          <a:p>
            <a:r>
              <a:rPr lang="en-US" dirty="0" smtClean="0"/>
              <a:t>In 2017, </a:t>
            </a:r>
            <a:r>
              <a:rPr lang="en-US" dirty="0"/>
              <a:t>Samsung launched the </a:t>
            </a:r>
            <a:r>
              <a:rPr lang="en-US" dirty="0">
                <a:solidFill>
                  <a:srgbClr val="FF0000"/>
                </a:solidFill>
              </a:rPr>
              <a:t>SSD </a:t>
            </a:r>
            <a:r>
              <a:rPr lang="en-US" dirty="0" smtClean="0">
                <a:solidFill>
                  <a:srgbClr val="FF0000"/>
                </a:solidFill>
              </a:rPr>
              <a:t>860 QVO line</a:t>
            </a:r>
            <a:r>
              <a:rPr lang="en-US" dirty="0" smtClean="0"/>
              <a:t>. Models now come in 1, 2, and 4 TB’s; reviews </a:t>
            </a:r>
            <a:r>
              <a:rPr lang="en-US" dirty="0"/>
              <a:t>have been very positive. </a:t>
            </a:r>
            <a:endParaRPr lang="en-US" dirty="0" smtClean="0"/>
          </a:p>
          <a:p>
            <a:r>
              <a:rPr lang="en-US" dirty="0" smtClean="0"/>
              <a:t>The </a:t>
            </a:r>
            <a:r>
              <a:rPr lang="en-US" dirty="0"/>
              <a:t>best budget option is the </a:t>
            </a:r>
            <a:r>
              <a:rPr lang="en-US" dirty="0">
                <a:solidFill>
                  <a:srgbClr val="009900"/>
                </a:solidFill>
              </a:rPr>
              <a:t>SanDisk Ultra </a:t>
            </a:r>
            <a:r>
              <a:rPr lang="en-US" dirty="0" smtClean="0">
                <a:solidFill>
                  <a:srgbClr val="009900"/>
                </a:solidFill>
              </a:rPr>
              <a:t>3D SSD</a:t>
            </a:r>
            <a:r>
              <a:rPr lang="en-US" dirty="0" smtClean="0"/>
              <a:t>,</a:t>
            </a:r>
            <a:r>
              <a:rPr lang="en-US" dirty="0" smtClean="0">
                <a:solidFill>
                  <a:srgbClr val="FF0000"/>
                </a:solidFill>
              </a:rPr>
              <a:t> </a:t>
            </a:r>
            <a:r>
              <a:rPr lang="en-US" dirty="0" smtClean="0"/>
              <a:t>at 1 TB</a:t>
            </a:r>
            <a:r>
              <a:rPr lang="en-US" dirty="0"/>
              <a:t>, </a:t>
            </a:r>
            <a:r>
              <a:rPr lang="en-US" dirty="0" smtClean="0"/>
              <a:t>with lower performance </a:t>
            </a:r>
            <a:r>
              <a:rPr lang="en-US" dirty="0"/>
              <a:t>and warranty. </a:t>
            </a:r>
            <a:endParaRPr lang="en-US" dirty="0" smtClean="0"/>
          </a:p>
          <a:p>
            <a:r>
              <a:rPr lang="en-US" dirty="0" smtClean="0">
                <a:solidFill>
                  <a:srgbClr val="6600FF"/>
                </a:solidFill>
              </a:rPr>
              <a:t>WD Blue 3D SSD </a:t>
            </a:r>
            <a:r>
              <a:rPr lang="en-US" dirty="0" smtClean="0"/>
              <a:t>is also an economy option. </a:t>
            </a:r>
            <a:endParaRPr lang="en-US" sz="1800"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90114" name="Picture 2" descr="Samsung SS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2286000"/>
            <a:ext cx="4457700" cy="3170720"/>
          </a:xfrm>
          <a:prstGeom prst="rect">
            <a:avLst/>
          </a:prstGeom>
          <a:noFill/>
          <a:extLst>
            <a:ext uri="{909E8E84-426E-40DD-AFC4-6F175D3DCCD1}">
              <a14:hiddenFill xmlns:a14="http://schemas.microsoft.com/office/drawing/2010/main">
                <a:solidFill>
                  <a:srgbClr val="FFFFFF"/>
                </a:solidFill>
              </a14:hiddenFill>
            </a:ext>
          </a:extLst>
        </p:spPr>
      </p:pic>
      <p:pic>
        <p:nvPicPr>
          <p:cNvPr id="5" name="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42230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1682" name="Rectangle 2"/>
          <p:cNvSpPr>
            <a:spLocks noGrp="1" noChangeArrowheads="1"/>
          </p:cNvSpPr>
          <p:nvPr>
            <p:ph type="title"/>
          </p:nvPr>
        </p:nvSpPr>
        <p:spPr>
          <a:xfrm>
            <a:off x="762000" y="1371600"/>
            <a:ext cx="7696200" cy="685800"/>
          </a:xfrm>
          <a:ln/>
        </p:spPr>
        <p:txBody>
          <a:bodyPr/>
          <a:lstStyle/>
          <a:p>
            <a:r>
              <a:rPr lang="en-US" sz="3200" dirty="0"/>
              <a:t>Stating the Memory Management Problem</a:t>
            </a:r>
          </a:p>
        </p:txBody>
      </p:sp>
      <p:sp>
        <p:nvSpPr>
          <p:cNvPr id="71683" name="Rectangle 3"/>
          <p:cNvSpPr>
            <a:spLocks noGrp="1" noChangeArrowheads="1"/>
          </p:cNvSpPr>
          <p:nvPr>
            <p:ph type="body" idx="1"/>
          </p:nvPr>
        </p:nvSpPr>
        <p:spPr>
          <a:xfrm>
            <a:off x="685800" y="2286000"/>
            <a:ext cx="7772400" cy="3886200"/>
          </a:xfrm>
        </p:spPr>
        <p:txBody>
          <a:bodyPr/>
          <a:lstStyle/>
          <a:p>
            <a:r>
              <a:rPr lang="en-US" sz="2400" dirty="0"/>
              <a:t>The computer designer of today is therefore faced with a problem that is not easy to solve:</a:t>
            </a:r>
          </a:p>
          <a:p>
            <a:pPr lvl="1"/>
            <a:r>
              <a:rPr lang="en-US" sz="2000" dirty="0">
                <a:solidFill>
                  <a:schemeClr val="accent2"/>
                </a:solidFill>
              </a:rPr>
              <a:t>There must be enough high-speed memory </a:t>
            </a:r>
            <a:r>
              <a:rPr lang="en-US" sz="2000" dirty="0" smtClean="0">
                <a:solidFill>
                  <a:schemeClr val="accent2"/>
                </a:solidFill>
              </a:rPr>
              <a:t>(i.e., “cache”) </a:t>
            </a:r>
            <a:r>
              <a:rPr lang="en-US" sz="2000" dirty="0">
                <a:solidFill>
                  <a:schemeClr val="accent2"/>
                </a:solidFill>
              </a:rPr>
              <a:t>to avoid slowing down the processing rate of current CPU’s.  </a:t>
            </a:r>
          </a:p>
          <a:p>
            <a:pPr lvl="1"/>
            <a:r>
              <a:rPr lang="en-US" sz="2000" dirty="0">
                <a:solidFill>
                  <a:srgbClr val="009900"/>
                </a:solidFill>
              </a:rPr>
              <a:t>There must be sufficient DRAM to avoid the deadly “disk access” (i.e., having to go to the </a:t>
            </a:r>
            <a:r>
              <a:rPr lang="en-US" sz="2000" dirty="0" smtClean="0">
                <a:solidFill>
                  <a:srgbClr val="009900"/>
                </a:solidFill>
              </a:rPr>
              <a:t>HDD/SSM </a:t>
            </a:r>
            <a:r>
              <a:rPr lang="en-US" sz="2000" dirty="0">
                <a:solidFill>
                  <a:srgbClr val="009900"/>
                </a:solidFill>
              </a:rPr>
              <a:t>to </a:t>
            </a:r>
            <a:r>
              <a:rPr lang="en-US" sz="2000" dirty="0" smtClean="0">
                <a:solidFill>
                  <a:srgbClr val="009900"/>
                </a:solidFill>
              </a:rPr>
              <a:t>retrieve data), since these memories are lethargic in access time).  </a:t>
            </a:r>
            <a:endParaRPr lang="en-US" sz="2000" dirty="0">
              <a:solidFill>
                <a:srgbClr val="009900"/>
              </a:solidFill>
            </a:endParaRPr>
          </a:p>
          <a:p>
            <a:pPr lvl="1"/>
            <a:r>
              <a:rPr lang="en-US" sz="2000" dirty="0">
                <a:solidFill>
                  <a:schemeClr val="bg2"/>
                </a:solidFill>
              </a:rPr>
              <a:t>There must be enough bulk memory (</a:t>
            </a:r>
            <a:r>
              <a:rPr lang="en-US" sz="2000" dirty="0" smtClean="0">
                <a:solidFill>
                  <a:schemeClr val="bg2"/>
                </a:solidFill>
              </a:rPr>
              <a:t>HDD/SSM) </a:t>
            </a:r>
            <a:r>
              <a:rPr lang="en-US" sz="2000" dirty="0">
                <a:solidFill>
                  <a:schemeClr val="bg2"/>
                </a:solidFill>
              </a:rPr>
              <a:t>for all storage needs, and accessing this memory and transferring it to DRAM/other memory must be as painless as possible.  </a:t>
            </a:r>
          </a:p>
          <a:p>
            <a:pPr lvl="1"/>
            <a:r>
              <a:rPr lang="en-US" sz="2000" u="sng" dirty="0">
                <a:solidFill>
                  <a:srgbClr val="C00000"/>
                </a:solidFill>
              </a:rPr>
              <a:t>The cost must be reasonable</a:t>
            </a:r>
            <a:r>
              <a:rPr lang="en-US" sz="2000" dirty="0">
                <a:solidFill>
                  <a:srgbClr val="C00000"/>
                </a:solidFill>
              </a:rPr>
              <a:t>.  </a:t>
            </a:r>
          </a:p>
        </p:txBody>
      </p:sp>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Biggest and Best SSD’s</a:t>
            </a:r>
            <a:endParaRPr lang="en-US" sz="3600" dirty="0"/>
          </a:p>
        </p:txBody>
      </p:sp>
      <p:sp>
        <p:nvSpPr>
          <p:cNvPr id="3" name="Content Placeholder 2"/>
          <p:cNvSpPr>
            <a:spLocks noGrp="1"/>
          </p:cNvSpPr>
          <p:nvPr>
            <p:ph idx="1"/>
          </p:nvPr>
        </p:nvSpPr>
        <p:spPr>
          <a:xfrm>
            <a:off x="609600" y="2438400"/>
            <a:ext cx="7924800" cy="3810000"/>
          </a:xfrm>
        </p:spPr>
        <p:txBody>
          <a:bodyPr/>
          <a:lstStyle/>
          <a:p>
            <a:pPr marL="0" indent="0">
              <a:buNone/>
            </a:pPr>
            <a:r>
              <a:rPr lang="en-US" sz="2400" dirty="0"/>
              <a:t>The biggest </a:t>
            </a:r>
            <a:r>
              <a:rPr lang="en-US" sz="2400" dirty="0" smtClean="0">
                <a:solidFill>
                  <a:srgbClr val="FF0000"/>
                </a:solidFill>
              </a:rPr>
              <a:t>affordable</a:t>
            </a:r>
            <a:r>
              <a:rPr lang="en-US" sz="2400" dirty="0" smtClean="0"/>
              <a:t> solid </a:t>
            </a:r>
            <a:r>
              <a:rPr lang="en-US" sz="2400" dirty="0"/>
              <a:t>state drives </a:t>
            </a:r>
            <a:r>
              <a:rPr lang="en-US" sz="2400" dirty="0" smtClean="0"/>
              <a:t>available in at present:</a:t>
            </a:r>
            <a:endParaRPr lang="en-US" sz="2400" dirty="0"/>
          </a:p>
          <a:p>
            <a:pPr marL="800100" lvl="1" indent="-342900">
              <a:buFont typeface="+mj-lt"/>
              <a:buAutoNum type="arabicPeriod"/>
            </a:pPr>
            <a:r>
              <a:rPr lang="en-US" sz="2800" dirty="0" smtClean="0">
                <a:solidFill>
                  <a:srgbClr val="009900"/>
                </a:solidFill>
              </a:rPr>
              <a:t>Samsung 860 QVO SSD Line: 4 TB—$600, 2 TB—$300, 1 TB—$149.</a:t>
            </a:r>
          </a:p>
          <a:p>
            <a:pPr marL="800100" lvl="1" indent="-342900">
              <a:buFont typeface="+mj-lt"/>
              <a:buAutoNum type="arabicPeriod"/>
            </a:pPr>
            <a:r>
              <a:rPr lang="en-US" sz="2800" dirty="0">
                <a:solidFill>
                  <a:srgbClr val="6600FF"/>
                </a:solidFill>
              </a:rPr>
              <a:t>WD Blue 3D </a:t>
            </a:r>
            <a:r>
              <a:rPr lang="en-US" sz="2800" dirty="0" smtClean="0">
                <a:solidFill>
                  <a:srgbClr val="6600FF"/>
                </a:solidFill>
              </a:rPr>
              <a:t>SSD: 1 TB SSD—$119.</a:t>
            </a:r>
          </a:p>
          <a:p>
            <a:pPr marL="800100" lvl="1" indent="-342900">
              <a:buFont typeface="+mj-lt"/>
              <a:buAutoNum type="arabicPeriod"/>
            </a:pPr>
            <a:r>
              <a:rPr lang="en-US" sz="2800" dirty="0">
                <a:solidFill>
                  <a:srgbClr val="FF9900"/>
                </a:solidFill>
              </a:rPr>
              <a:t>Crucial </a:t>
            </a:r>
            <a:r>
              <a:rPr lang="en-US" sz="2800" dirty="0" smtClean="0">
                <a:solidFill>
                  <a:srgbClr val="FF9900"/>
                </a:solidFill>
              </a:rPr>
              <a:t>BX300: </a:t>
            </a:r>
            <a:r>
              <a:rPr lang="en-US" sz="2800" dirty="0">
                <a:solidFill>
                  <a:srgbClr val="FF9900"/>
                </a:solidFill>
              </a:rPr>
              <a:t>(</a:t>
            </a:r>
            <a:r>
              <a:rPr lang="en-US" sz="2800" dirty="0" smtClean="0">
                <a:solidFill>
                  <a:srgbClr val="FF9900"/>
                </a:solidFill>
              </a:rPr>
              <a:t>240GB)—$90.  </a:t>
            </a:r>
          </a:p>
          <a:p>
            <a:pPr marL="800100" lvl="1" indent="-342900">
              <a:buFont typeface="+mj-lt"/>
              <a:buAutoNum type="arabicPeriod"/>
            </a:pPr>
            <a:r>
              <a:rPr lang="en-US" sz="2800" dirty="0">
                <a:solidFill>
                  <a:srgbClr val="C00000"/>
                </a:solidFill>
              </a:rPr>
              <a:t>Toshiba </a:t>
            </a:r>
            <a:r>
              <a:rPr lang="en-US" sz="2800" dirty="0" smtClean="0">
                <a:solidFill>
                  <a:srgbClr val="C00000"/>
                </a:solidFill>
              </a:rPr>
              <a:t>TR200: 480 GB—$149, 240 </a:t>
            </a:r>
            <a:r>
              <a:rPr lang="en-US" sz="2800" dirty="0">
                <a:solidFill>
                  <a:srgbClr val="C00000"/>
                </a:solidFill>
              </a:rPr>
              <a:t>GB</a:t>
            </a:r>
            <a:r>
              <a:rPr lang="en-US" sz="2800" dirty="0" smtClean="0">
                <a:solidFill>
                  <a:srgbClr val="C00000"/>
                </a:solidFill>
              </a:rPr>
              <a:t>—$89. </a:t>
            </a:r>
            <a:endParaRPr lang="en-US" sz="2800" dirty="0">
              <a:solidFill>
                <a:srgbClr val="C0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5" name="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65858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Samsung </a:t>
            </a:r>
            <a:r>
              <a:rPr lang="en-US" smtClean="0"/>
              <a:t>30 Tera-Byte </a:t>
            </a:r>
            <a:r>
              <a:rPr lang="en-US" dirty="0" smtClean="0"/>
              <a:t>SSD</a:t>
            </a:r>
            <a:endParaRPr lang="en-US" dirty="0"/>
          </a:p>
        </p:txBody>
      </p:sp>
      <p:sp>
        <p:nvSpPr>
          <p:cNvPr id="3" name="Footer Placeholder 2"/>
          <p:cNvSpPr>
            <a:spLocks noGrp="1"/>
          </p:cNvSpPr>
          <p:nvPr>
            <p:ph type="ftr" sz="quarter" idx="10"/>
          </p:nvPr>
        </p:nvSpPr>
        <p:spPr/>
        <p:txBody>
          <a:bodyPr/>
          <a:lstStyle/>
          <a:p>
            <a:r>
              <a:rPr lang="en-US" dirty="0" smtClean="0"/>
              <a:t>Lecture # 21:  Memory Management in Modern Computers</a:t>
            </a:r>
            <a:endParaRPr lang="en-US" dirty="0"/>
          </a:p>
        </p:txBody>
      </p:sp>
      <p:pic>
        <p:nvPicPr>
          <p:cNvPr id="88066" name="Picture 2" descr="Image result for samsung 30 tb ssd pr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362200"/>
            <a:ext cx="5957731"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4395" y="3191325"/>
            <a:ext cx="2162772" cy="461665"/>
          </a:xfrm>
          <a:prstGeom prst="rect">
            <a:avLst/>
          </a:prstGeom>
          <a:noFill/>
        </p:spPr>
        <p:txBody>
          <a:bodyPr wrap="none" rtlCol="0">
            <a:spAutoFit/>
          </a:bodyPr>
          <a:lstStyle/>
          <a:p>
            <a:r>
              <a:rPr lang="en-US" b="1" dirty="0" smtClean="0">
                <a:solidFill>
                  <a:srgbClr val="C00000"/>
                </a:solidFill>
              </a:rPr>
              <a:t>Price is ~ $12K</a:t>
            </a:r>
            <a:endParaRPr lang="en-US" b="1" dirty="0">
              <a:solidFill>
                <a:srgbClr val="C00000"/>
              </a:solidFill>
            </a:endParaRPr>
          </a:p>
        </p:txBody>
      </p:sp>
      <p:pic>
        <p:nvPicPr>
          <p:cNvPr id="5"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84358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Former Champion</a:t>
            </a:r>
            <a:endParaRPr lang="en-US" dirty="0"/>
          </a:p>
        </p:txBody>
      </p:sp>
      <p:sp>
        <p:nvSpPr>
          <p:cNvPr id="3" name="Footer Placeholder 2"/>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https://s.aolcdn.com/dims5/amp:933d05c0dd23776980fa89267da4c13b639d387b/q:100/?url=http%3A%2F%2Fo.aolcdn.com%2Fhss%2Fstorage%2Fmidas%2F5b60dde2bb9bba0cab2c648ff0fcd952%2F204184117%2FIMG_3148seagate-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2379133"/>
            <a:ext cx="5555673" cy="339513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914400" y="2438400"/>
            <a:ext cx="2286000" cy="3581400"/>
          </a:xfrm>
          <a:prstGeom prst="rect">
            <a:avLst/>
          </a:prstGeom>
        </p:spPr>
        <p:txBody>
          <a:bodyPr/>
          <a:lst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a:lstStyle>
          <a:p>
            <a:r>
              <a:rPr lang="en-US" sz="2400" kern="0" dirty="0" smtClean="0"/>
              <a:t>Seagate SAS SSD: One of the largest—60 Tbyte! </a:t>
            </a:r>
          </a:p>
          <a:p>
            <a:r>
              <a:rPr lang="en-US" sz="2400" kern="0" dirty="0" smtClean="0"/>
              <a:t>Available as of December. </a:t>
            </a:r>
          </a:p>
          <a:p>
            <a:r>
              <a:rPr lang="en-US" sz="2400" kern="0" dirty="0" smtClean="0">
                <a:solidFill>
                  <a:srgbClr val="C00000"/>
                </a:solidFill>
              </a:rPr>
              <a:t>Price in the ($18K-20K) range</a:t>
            </a:r>
            <a:r>
              <a:rPr lang="en-US" kern="0" dirty="0" smtClean="0"/>
              <a:t>. </a:t>
            </a:r>
            <a:endParaRPr lang="en-US" kern="0" dirty="0"/>
          </a:p>
        </p:txBody>
      </p:sp>
      <p:pic>
        <p:nvPicPr>
          <p:cNvPr id="4" name="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91461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447800"/>
            <a:ext cx="6553200" cy="609600"/>
          </a:xfrm>
        </p:spPr>
        <p:txBody>
          <a:bodyPr/>
          <a:lstStyle/>
          <a:p>
            <a:r>
              <a:rPr lang="en-US" sz="4400" dirty="0" smtClean="0"/>
              <a:t>Newest SSD Champ!</a:t>
            </a:r>
            <a:endParaRPr lang="en-US" sz="4400" dirty="0"/>
          </a:p>
        </p:txBody>
      </p:sp>
      <p:sp>
        <p:nvSpPr>
          <p:cNvPr id="4" name="Content Placeholder 3"/>
          <p:cNvSpPr>
            <a:spLocks noGrp="1"/>
          </p:cNvSpPr>
          <p:nvPr>
            <p:ph sz="half" idx="2"/>
          </p:nvPr>
        </p:nvSpPr>
        <p:spPr>
          <a:xfrm>
            <a:off x="457200" y="2220912"/>
            <a:ext cx="4419600" cy="3951288"/>
          </a:xfrm>
        </p:spPr>
        <p:txBody>
          <a:bodyPr/>
          <a:lstStyle/>
          <a:p>
            <a:r>
              <a:rPr lang="en-US" sz="2800" dirty="0" smtClean="0"/>
              <a:t>Nimbus Data ExaDrive. </a:t>
            </a:r>
          </a:p>
          <a:p>
            <a:r>
              <a:rPr lang="en-US" sz="2800" dirty="0" smtClean="0">
                <a:solidFill>
                  <a:srgbClr val="FF0000"/>
                </a:solidFill>
              </a:rPr>
              <a:t>100 Terabytes! </a:t>
            </a:r>
          </a:p>
          <a:p>
            <a:r>
              <a:rPr lang="en-US" sz="2800" dirty="0" smtClean="0"/>
              <a:t>Price is difficult to find, but probably in the </a:t>
            </a:r>
            <a:r>
              <a:rPr lang="en-US" sz="2800" dirty="0" smtClean="0">
                <a:solidFill>
                  <a:srgbClr val="FF0000"/>
                </a:solidFill>
              </a:rPr>
              <a:t>$50,000 to $100,000 </a:t>
            </a:r>
            <a:r>
              <a:rPr lang="en-US" sz="2800" dirty="0" smtClean="0"/>
              <a:t>area! </a:t>
            </a:r>
          </a:p>
          <a:p>
            <a:r>
              <a:rPr lang="en-US" sz="2800" dirty="0" smtClean="0"/>
              <a:t>Has a 5-year guarantee, </a:t>
            </a:r>
            <a:r>
              <a:rPr lang="en-US" sz="2800" u="sng" dirty="0" smtClean="0"/>
              <a:t>very unusual </a:t>
            </a:r>
            <a:r>
              <a:rPr lang="en-US" sz="2800" dirty="0" smtClean="0"/>
              <a:t>for memory devices. </a:t>
            </a:r>
            <a:endParaRPr lang="en-US" sz="2800" dirty="0"/>
          </a:p>
        </p:txBody>
      </p:sp>
      <p:sp>
        <p:nvSpPr>
          <p:cNvPr id="7" name="Footer Placeholder 6"/>
          <p:cNvSpPr>
            <a:spLocks noGrp="1"/>
          </p:cNvSpPr>
          <p:nvPr>
            <p:ph type="ftr" sz="quarter" idx="10"/>
          </p:nvPr>
        </p:nvSpPr>
        <p:spPr/>
        <p:txBody>
          <a:bodyPr/>
          <a:lstStyle/>
          <a:p>
            <a:r>
              <a:rPr lang="en-US" dirty="0" smtClean="0"/>
              <a:t>Lecture # 21:  Memory Management in Modern Computers</a:t>
            </a:r>
            <a:endParaRPr lang="en-US" dirty="0"/>
          </a:p>
        </p:txBody>
      </p:sp>
      <p:pic>
        <p:nvPicPr>
          <p:cNvPr id="87042" name="Picture 2" descr="https://cdn.vox-cdn.com/thumbor/OZBTN82Y9acAA4IXOeHSaxyfhVc=/0x0:1320x881/1200x800/filters:focal(555x336:765x546)/cdn.vox-cdn.com/uploads/chorus_image/image/59085077/Exadrive.0.jpg"/>
          <p:cNvPicPr>
            <a:picLocks noChangeAspect="1" noChangeArrowheads="1"/>
          </p:cNvPicPr>
          <p:nvPr/>
        </p:nvPicPr>
        <p:blipFill rotWithShape="1">
          <a:blip r:embed="rId4">
            <a:extLst>
              <a:ext uri="{28A0092B-C50C-407E-A947-70E740481C1C}">
                <a14:useLocalDpi xmlns:a14="http://schemas.microsoft.com/office/drawing/2010/main" val="0"/>
              </a:ext>
            </a:extLst>
          </a:blip>
          <a:srcRect l="33509" t="23249" r="35542" b="13727"/>
          <a:stretch/>
        </p:blipFill>
        <p:spPr bwMode="auto">
          <a:xfrm>
            <a:off x="5521314" y="2286000"/>
            <a:ext cx="2969209" cy="4030900"/>
          </a:xfrm>
          <a:prstGeom prst="rect">
            <a:avLst/>
          </a:prstGeom>
          <a:noFill/>
          <a:extLst>
            <a:ext uri="{909E8E84-426E-40DD-AFC4-6F175D3DCCD1}">
              <a14:hiddenFill xmlns:a14="http://schemas.microsoft.com/office/drawing/2010/main">
                <a:solidFill>
                  <a:srgbClr val="FFFFFF"/>
                </a:solidFill>
              </a14:hiddenFill>
            </a:ext>
          </a:extLst>
        </p:spPr>
      </p:pic>
      <p:pic>
        <p:nvPicPr>
          <p:cNvPr id="3" name="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24701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4994" name="Rectangle 2"/>
          <p:cNvSpPr>
            <a:spLocks noGrp="1" noChangeArrowheads="1"/>
          </p:cNvSpPr>
          <p:nvPr>
            <p:ph type="title"/>
          </p:nvPr>
        </p:nvSpPr>
        <p:spPr>
          <a:ln/>
        </p:spPr>
        <p:txBody>
          <a:bodyPr/>
          <a:lstStyle/>
          <a:p>
            <a:r>
              <a:rPr lang="en-US" sz="3200" dirty="0"/>
              <a:t>The Memory Hierarchy</a:t>
            </a:r>
          </a:p>
        </p:txBody>
      </p:sp>
      <p:sp>
        <p:nvSpPr>
          <p:cNvPr id="84995" name="Rectangle 3"/>
          <p:cNvSpPr>
            <a:spLocks noGrp="1" noChangeArrowheads="1"/>
          </p:cNvSpPr>
          <p:nvPr>
            <p:ph type="body" idx="1"/>
          </p:nvPr>
        </p:nvSpPr>
        <p:spPr>
          <a:xfrm>
            <a:off x="685800" y="1981200"/>
            <a:ext cx="7772400" cy="4343400"/>
          </a:xfrm>
        </p:spPr>
        <p:txBody>
          <a:bodyPr/>
          <a:lstStyle/>
          <a:p>
            <a:r>
              <a:rPr lang="en-US" sz="2400" dirty="0"/>
              <a:t>We have described a number of memory devices which are useful for storing and reading computer data.  </a:t>
            </a:r>
          </a:p>
          <a:p>
            <a:r>
              <a:rPr lang="en-US" sz="2400" dirty="0"/>
              <a:t>All of these (other than archival types) are used in a mix on the modern computer for real-time storage and retrieval of data.   </a:t>
            </a:r>
          </a:p>
          <a:p>
            <a:r>
              <a:rPr lang="en-US" sz="2400" dirty="0">
                <a:solidFill>
                  <a:srgbClr val="CC3300"/>
                </a:solidFill>
              </a:rPr>
              <a:t>Since SRAMs – the best data storage media if not so power-hungry and costly – cannot be used exclusively, a mix of L1 and L2 cache, DRAM, and </a:t>
            </a:r>
            <a:r>
              <a:rPr lang="en-US" sz="2400" dirty="0" smtClean="0">
                <a:solidFill>
                  <a:srgbClr val="CC3300"/>
                </a:solidFill>
              </a:rPr>
              <a:t>bulk storage make </a:t>
            </a:r>
            <a:r>
              <a:rPr lang="en-US" sz="2400" dirty="0">
                <a:solidFill>
                  <a:srgbClr val="CC3300"/>
                </a:solidFill>
              </a:rPr>
              <a:t>up the “memory hierarchy” of most computers.  </a:t>
            </a:r>
          </a:p>
          <a:p>
            <a:r>
              <a:rPr lang="en-US" sz="2400" dirty="0">
                <a:solidFill>
                  <a:srgbClr val="009900"/>
                </a:solidFill>
              </a:rPr>
              <a:t>The trick is to design a mix of these types which will </a:t>
            </a:r>
            <a:r>
              <a:rPr lang="en-US" sz="2400" u="sng" dirty="0">
                <a:solidFill>
                  <a:srgbClr val="009900"/>
                </a:solidFill>
              </a:rPr>
              <a:t>give the highest performance for a reasonable price</a:t>
            </a:r>
            <a:r>
              <a:rPr lang="en-US" sz="2400" dirty="0">
                <a:solidFill>
                  <a:srgbClr val="009900"/>
                </a:solidFill>
              </a:rPr>
              <a:t>.  </a:t>
            </a:r>
          </a:p>
        </p:txBody>
      </p:sp>
      <p:pic>
        <p:nvPicPr>
          <p:cNvPr id="2" nam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6018" name="Rectangle 2"/>
          <p:cNvSpPr>
            <a:spLocks noGrp="1" noChangeArrowheads="1"/>
          </p:cNvSpPr>
          <p:nvPr>
            <p:ph type="title"/>
          </p:nvPr>
        </p:nvSpPr>
        <p:spPr>
          <a:xfrm>
            <a:off x="914400" y="1371600"/>
            <a:ext cx="7467600" cy="533400"/>
          </a:xfrm>
          <a:ln/>
        </p:spPr>
        <p:txBody>
          <a:bodyPr/>
          <a:lstStyle/>
          <a:p>
            <a:r>
              <a:rPr lang="en-US" sz="3200" dirty="0"/>
              <a:t>Arrangement of the Memory Hierarchy</a:t>
            </a:r>
            <a:r>
              <a:rPr lang="en-US" sz="2400" dirty="0"/>
              <a:t> </a:t>
            </a:r>
          </a:p>
        </p:txBody>
      </p:sp>
      <p:sp>
        <p:nvSpPr>
          <p:cNvPr id="86019" name="Rectangle 3"/>
          <p:cNvSpPr>
            <a:spLocks noGrp="1" noChangeArrowheads="1"/>
          </p:cNvSpPr>
          <p:nvPr>
            <p:ph type="body" idx="1"/>
          </p:nvPr>
        </p:nvSpPr>
        <p:spPr>
          <a:xfrm>
            <a:off x="685800" y="1905000"/>
            <a:ext cx="7772400" cy="4495800"/>
          </a:xfrm>
        </p:spPr>
        <p:txBody>
          <a:bodyPr/>
          <a:lstStyle/>
          <a:p>
            <a:r>
              <a:rPr lang="en-US" sz="2400" dirty="0"/>
              <a:t>Memory arrangements make use of the fact that programs exhibit two common behaviors:</a:t>
            </a:r>
          </a:p>
          <a:p>
            <a:pPr lvl="1"/>
            <a:r>
              <a:rPr lang="en-US" sz="2000" dirty="0">
                <a:solidFill>
                  <a:srgbClr val="009900"/>
                </a:solidFill>
              </a:rPr>
              <a:t>Temporal locality – Recently-used code and data is often reused (e.g., a loop program continues to use the same steps).</a:t>
            </a:r>
          </a:p>
          <a:p>
            <a:pPr lvl="1"/>
            <a:r>
              <a:rPr lang="en-US" sz="2000" dirty="0">
                <a:solidFill>
                  <a:srgbClr val="009900"/>
                </a:solidFill>
              </a:rPr>
              <a:t>Spatial locality – Recently-accessed data items are usually close to other recently-accessed (or about-to-be-accessed) data items.  </a:t>
            </a:r>
          </a:p>
          <a:p>
            <a:r>
              <a:rPr lang="en-US" sz="2400" dirty="0"/>
              <a:t>Modern schemes use a “shuffling” methodology that moves data from slower storage media to faster media.  </a:t>
            </a:r>
          </a:p>
          <a:p>
            <a:r>
              <a:rPr lang="en-US" sz="2400" dirty="0">
                <a:solidFill>
                  <a:srgbClr val="CC3300"/>
                </a:solidFill>
              </a:rPr>
              <a:t>Higher-speed memories are also placed closer to the CPU, since memory access also depends on the proximity of the storage element; electronic signals propagate at about 33 ps/cm.  </a:t>
            </a:r>
          </a:p>
        </p:txBody>
      </p:sp>
      <p:pic>
        <p:nvPicPr>
          <p:cNvPr id="2" name="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7042" name="Rectangle 2"/>
          <p:cNvSpPr>
            <a:spLocks noGrp="1" noChangeArrowheads="1"/>
          </p:cNvSpPr>
          <p:nvPr>
            <p:ph type="title"/>
          </p:nvPr>
        </p:nvSpPr>
        <p:spPr>
          <a:xfrm>
            <a:off x="533400" y="1524000"/>
            <a:ext cx="8153400" cy="533400"/>
          </a:xfrm>
          <a:ln/>
        </p:spPr>
        <p:txBody>
          <a:bodyPr/>
          <a:lstStyle/>
          <a:p>
            <a:r>
              <a:rPr lang="en-US" sz="3200" dirty="0"/>
              <a:t>Arrangement of Levels in Memory Hierarchy</a:t>
            </a:r>
          </a:p>
        </p:txBody>
      </p:sp>
      <p:sp>
        <p:nvSpPr>
          <p:cNvPr id="87043" name="Rectangle 3"/>
          <p:cNvSpPr>
            <a:spLocks noGrp="1" noChangeArrowheads="1"/>
          </p:cNvSpPr>
          <p:nvPr>
            <p:ph type="body" idx="1"/>
          </p:nvPr>
        </p:nvSpPr>
        <p:spPr>
          <a:xfrm>
            <a:off x="762000" y="5486400"/>
            <a:ext cx="7772400" cy="990600"/>
          </a:xfrm>
        </p:spPr>
        <p:txBody>
          <a:bodyPr/>
          <a:lstStyle/>
          <a:p>
            <a:pPr>
              <a:lnSpc>
                <a:spcPct val="90000"/>
              </a:lnSpc>
            </a:pPr>
            <a:r>
              <a:rPr lang="en-US" dirty="0">
                <a:solidFill>
                  <a:srgbClr val="009900"/>
                </a:solidFill>
              </a:rPr>
              <a:t>Memory is physically arranged so that fastest elements (registers) are closest to the CPU and slower elements are progressively farther away.  </a:t>
            </a:r>
          </a:p>
        </p:txBody>
      </p:sp>
      <p:grpSp>
        <p:nvGrpSpPr>
          <p:cNvPr id="21" name="Group 20"/>
          <p:cNvGrpSpPr/>
          <p:nvPr/>
        </p:nvGrpSpPr>
        <p:grpSpPr>
          <a:xfrm>
            <a:off x="457200" y="2286000"/>
            <a:ext cx="8382000" cy="3204150"/>
            <a:chOff x="457200" y="2286000"/>
            <a:chExt cx="8382000" cy="3204150"/>
          </a:xfrm>
        </p:grpSpPr>
        <p:sp>
          <p:nvSpPr>
            <p:cNvPr id="87051" name="AutoShape 11"/>
            <p:cNvSpPr>
              <a:spLocks noChangeArrowheads="1"/>
            </p:cNvSpPr>
            <p:nvPr/>
          </p:nvSpPr>
          <p:spPr bwMode="auto">
            <a:xfrm>
              <a:off x="457200" y="2667000"/>
              <a:ext cx="5105400" cy="2133600"/>
            </a:xfrm>
            <a:prstGeom prst="roundRect">
              <a:avLst>
                <a:gd name="adj" fmla="val 16667"/>
              </a:avLst>
            </a:prstGeom>
            <a:solidFill>
              <a:schemeClr val="bg1"/>
            </a:solidFill>
            <a:ln w="28575" algn="ctr">
              <a:solidFill>
                <a:srgbClr val="CC3300"/>
              </a:solidFill>
              <a:round/>
              <a:headEnd/>
              <a:tailEnd/>
            </a:ln>
            <a:effectLst>
              <a:outerShdw dist="107763" dir="2700000" algn="ctr" rotWithShape="0">
                <a:schemeClr val="bg2">
                  <a:alpha val="50000"/>
                </a:schemeClr>
              </a:outerShdw>
            </a:effectLst>
          </p:spPr>
          <p:txBody>
            <a:bodyPr wrap="none" anchor="ctr"/>
            <a:lstStyle/>
            <a:p>
              <a:endParaRPr lang="en-US" dirty="0"/>
            </a:p>
          </p:txBody>
        </p:sp>
        <p:sp>
          <p:nvSpPr>
            <p:cNvPr id="87044" name="AutoShape 4"/>
            <p:cNvSpPr>
              <a:spLocks noChangeArrowheads="1"/>
            </p:cNvSpPr>
            <p:nvPr/>
          </p:nvSpPr>
          <p:spPr bwMode="auto">
            <a:xfrm>
              <a:off x="609600" y="2895600"/>
              <a:ext cx="1828800" cy="1676400"/>
            </a:xfrm>
            <a:prstGeom prst="roundRect">
              <a:avLst>
                <a:gd name="adj" fmla="val 16667"/>
              </a:avLst>
            </a:prstGeom>
            <a:solidFill>
              <a:srgbClr val="FFFFFF"/>
            </a:solidFill>
            <a:ln w="28575" algn="ctr">
              <a:solidFill>
                <a:srgbClr val="CC3300"/>
              </a:solidFill>
              <a:round/>
              <a:headEnd/>
              <a:tailEnd/>
            </a:ln>
            <a:effectLst>
              <a:outerShdw dist="107763" dir="2700000" algn="ctr" rotWithShape="0">
                <a:schemeClr val="bg2">
                  <a:alpha val="50000"/>
                </a:schemeClr>
              </a:outerShdw>
            </a:effectLst>
          </p:spPr>
          <p:txBody>
            <a:bodyPr wrap="none" anchor="ctr"/>
            <a:lstStyle/>
            <a:p>
              <a:endParaRPr lang="en-US" dirty="0"/>
            </a:p>
          </p:txBody>
        </p:sp>
        <p:sp>
          <p:nvSpPr>
            <p:cNvPr id="87045" name="Text Box 5"/>
            <p:cNvSpPr txBox="1">
              <a:spLocks noChangeArrowheads="1"/>
            </p:cNvSpPr>
            <p:nvPr/>
          </p:nvSpPr>
          <p:spPr bwMode="auto">
            <a:xfrm>
              <a:off x="1143000" y="2895600"/>
              <a:ext cx="811213" cy="457200"/>
            </a:xfrm>
            <a:prstGeom prst="rect">
              <a:avLst/>
            </a:prstGeom>
            <a:noFill/>
            <a:ln w="9525" algn="ctr">
              <a:noFill/>
              <a:miter lim="800000"/>
              <a:headEnd/>
              <a:tailEnd/>
            </a:ln>
            <a:effectLst/>
          </p:spPr>
          <p:txBody>
            <a:bodyPr wrap="none">
              <a:spAutoFit/>
            </a:bodyPr>
            <a:lstStyle/>
            <a:p>
              <a:r>
                <a:rPr lang="en-US" b="1" dirty="0">
                  <a:solidFill>
                    <a:srgbClr val="CC3300"/>
                  </a:solidFill>
                </a:rPr>
                <a:t>CPU</a:t>
              </a:r>
            </a:p>
          </p:txBody>
        </p:sp>
        <p:sp>
          <p:nvSpPr>
            <p:cNvPr id="87046" name="AutoShape 6"/>
            <p:cNvSpPr>
              <a:spLocks noChangeArrowheads="1"/>
            </p:cNvSpPr>
            <p:nvPr/>
          </p:nvSpPr>
          <p:spPr bwMode="auto">
            <a:xfrm>
              <a:off x="762000" y="3962400"/>
              <a:ext cx="1524000" cy="457200"/>
            </a:xfrm>
            <a:prstGeom prst="roundRect">
              <a:avLst>
                <a:gd name="adj" fmla="val 16667"/>
              </a:avLst>
            </a:prstGeom>
            <a:solidFill>
              <a:srgbClr val="FFFFFF"/>
            </a:solidFill>
            <a:ln w="28575" algn="ctr">
              <a:solidFill>
                <a:srgbClr val="996633"/>
              </a:solidFill>
              <a:round/>
              <a:headEnd/>
              <a:tailEnd/>
            </a:ln>
            <a:effectLst>
              <a:outerShdw dist="107763" dir="2700000" algn="ctr" rotWithShape="0">
                <a:schemeClr val="bg2">
                  <a:alpha val="50000"/>
                </a:schemeClr>
              </a:outerShdw>
            </a:effectLst>
          </p:spPr>
          <p:txBody>
            <a:bodyPr wrap="none" anchor="ctr"/>
            <a:lstStyle/>
            <a:p>
              <a:r>
                <a:rPr lang="en-US" sz="1800" b="1" dirty="0">
                  <a:solidFill>
                    <a:srgbClr val="996633"/>
                  </a:solidFill>
                </a:rPr>
                <a:t>Registers</a:t>
              </a:r>
            </a:p>
          </p:txBody>
        </p:sp>
        <p:sp>
          <p:nvSpPr>
            <p:cNvPr id="87048" name="Line 8"/>
            <p:cNvSpPr>
              <a:spLocks noChangeShapeType="1"/>
            </p:cNvSpPr>
            <p:nvPr/>
          </p:nvSpPr>
          <p:spPr bwMode="auto">
            <a:xfrm>
              <a:off x="2438400" y="3733800"/>
              <a:ext cx="533400" cy="0"/>
            </a:xfrm>
            <a:prstGeom prst="line">
              <a:avLst/>
            </a:prstGeom>
            <a:noFill/>
            <a:ln w="76200">
              <a:solidFill>
                <a:schemeClr val="tx1"/>
              </a:solidFill>
              <a:round/>
              <a:headEnd type="triangle" w="med" len="med"/>
              <a:tailEnd type="triangle" w="med" len="med"/>
            </a:ln>
            <a:effectLst/>
          </p:spPr>
          <p:txBody>
            <a:bodyPr wrap="none" anchor="ctr"/>
            <a:lstStyle/>
            <a:p>
              <a:endParaRPr lang="en-US" dirty="0"/>
            </a:p>
          </p:txBody>
        </p:sp>
        <p:sp>
          <p:nvSpPr>
            <p:cNvPr id="87049" name="AutoShape 9"/>
            <p:cNvSpPr>
              <a:spLocks noChangeArrowheads="1"/>
            </p:cNvSpPr>
            <p:nvPr/>
          </p:nvSpPr>
          <p:spPr bwMode="auto">
            <a:xfrm>
              <a:off x="2971800" y="2895600"/>
              <a:ext cx="914400" cy="1676400"/>
            </a:xfrm>
            <a:prstGeom prst="roundRect">
              <a:avLst>
                <a:gd name="adj" fmla="val 16667"/>
              </a:avLst>
            </a:prstGeom>
            <a:solidFill>
              <a:srgbClr val="FFFFFF"/>
            </a:solidFill>
            <a:ln w="28575" algn="ctr">
              <a:solidFill>
                <a:schemeClr val="tx1">
                  <a:lumMod val="75000"/>
                  <a:lumOff val="25000"/>
                </a:schemeClr>
              </a:solidFill>
              <a:round/>
              <a:headEnd/>
              <a:tailEnd/>
            </a:ln>
            <a:effectLst>
              <a:outerShdw dist="107763" dir="2700000" algn="ctr" rotWithShape="0">
                <a:schemeClr val="bg2">
                  <a:alpha val="50000"/>
                </a:schemeClr>
              </a:outerShdw>
            </a:effectLst>
          </p:spPr>
          <p:txBody>
            <a:bodyPr wrap="none" anchor="ctr"/>
            <a:lstStyle/>
            <a:p>
              <a:r>
                <a:rPr lang="en-US" sz="1800" b="1" dirty="0">
                  <a:solidFill>
                    <a:schemeClr val="tx1">
                      <a:lumMod val="75000"/>
                      <a:lumOff val="25000"/>
                    </a:schemeClr>
                  </a:solidFill>
                </a:rPr>
                <a:t>L1</a:t>
              </a:r>
            </a:p>
            <a:p>
              <a:r>
                <a:rPr lang="en-US" sz="1800" b="1" dirty="0">
                  <a:solidFill>
                    <a:schemeClr val="tx1">
                      <a:lumMod val="75000"/>
                      <a:lumOff val="25000"/>
                    </a:schemeClr>
                  </a:solidFill>
                </a:rPr>
                <a:t>Cache</a:t>
              </a:r>
            </a:p>
          </p:txBody>
        </p:sp>
        <p:sp>
          <p:nvSpPr>
            <p:cNvPr id="87052" name="Text Box 12"/>
            <p:cNvSpPr txBox="1">
              <a:spLocks noChangeArrowheads="1"/>
            </p:cNvSpPr>
            <p:nvPr/>
          </p:nvSpPr>
          <p:spPr bwMode="auto">
            <a:xfrm>
              <a:off x="2144712" y="2286000"/>
              <a:ext cx="1970088" cy="457200"/>
            </a:xfrm>
            <a:prstGeom prst="rect">
              <a:avLst/>
            </a:prstGeom>
            <a:noFill/>
            <a:ln w="9525" algn="ctr">
              <a:noFill/>
              <a:miter lim="800000"/>
              <a:headEnd/>
              <a:tailEnd/>
            </a:ln>
            <a:effectLst/>
          </p:spPr>
          <p:txBody>
            <a:bodyPr wrap="none">
              <a:spAutoFit/>
            </a:bodyPr>
            <a:lstStyle/>
            <a:p>
              <a:r>
                <a:rPr lang="en-US" b="1" dirty="0">
                  <a:solidFill>
                    <a:srgbClr val="CC3300"/>
                  </a:solidFill>
                </a:rPr>
                <a:t>CPU Package</a:t>
              </a:r>
            </a:p>
          </p:txBody>
        </p:sp>
        <p:sp>
          <p:nvSpPr>
            <p:cNvPr id="87053" name="AutoShape 13"/>
            <p:cNvSpPr>
              <a:spLocks noChangeArrowheads="1"/>
            </p:cNvSpPr>
            <p:nvPr/>
          </p:nvSpPr>
          <p:spPr bwMode="auto">
            <a:xfrm>
              <a:off x="4419600" y="2895600"/>
              <a:ext cx="762000" cy="1676400"/>
            </a:xfrm>
            <a:prstGeom prst="roundRect">
              <a:avLst>
                <a:gd name="adj" fmla="val 16667"/>
              </a:avLst>
            </a:prstGeom>
            <a:solidFill>
              <a:srgbClr val="FFFFFF"/>
            </a:solidFill>
            <a:ln w="28575" algn="ctr">
              <a:solidFill>
                <a:schemeClr val="accent1"/>
              </a:solidFill>
              <a:round/>
              <a:headEnd/>
              <a:tailEnd/>
            </a:ln>
            <a:effectLst>
              <a:outerShdw dist="107763" dir="2700000" algn="ctr" rotWithShape="0">
                <a:schemeClr val="bg2">
                  <a:alpha val="50000"/>
                </a:schemeClr>
              </a:outerShdw>
            </a:effectLst>
          </p:spPr>
          <p:txBody>
            <a:bodyPr wrap="none" anchor="ctr"/>
            <a:lstStyle/>
            <a:p>
              <a:r>
                <a:rPr lang="en-US" sz="1800" b="1" dirty="0" smtClean="0">
                  <a:solidFill>
                    <a:schemeClr val="accent1"/>
                  </a:solidFill>
                </a:rPr>
                <a:t>L2/3</a:t>
              </a:r>
              <a:endParaRPr lang="en-US" sz="1800" b="1" dirty="0">
                <a:solidFill>
                  <a:schemeClr val="accent1"/>
                </a:solidFill>
              </a:endParaRPr>
            </a:p>
            <a:p>
              <a:r>
                <a:rPr lang="en-US" sz="1800" b="1" dirty="0">
                  <a:solidFill>
                    <a:schemeClr val="accent1"/>
                  </a:solidFill>
                </a:rPr>
                <a:t>Cache</a:t>
              </a:r>
            </a:p>
          </p:txBody>
        </p:sp>
        <p:sp>
          <p:nvSpPr>
            <p:cNvPr id="87054" name="Line 14"/>
            <p:cNvSpPr>
              <a:spLocks noChangeShapeType="1"/>
            </p:cNvSpPr>
            <p:nvPr/>
          </p:nvSpPr>
          <p:spPr bwMode="auto">
            <a:xfrm>
              <a:off x="3886200" y="3733800"/>
              <a:ext cx="533400" cy="0"/>
            </a:xfrm>
            <a:prstGeom prst="line">
              <a:avLst/>
            </a:prstGeom>
            <a:noFill/>
            <a:ln w="76200">
              <a:solidFill>
                <a:schemeClr val="tx1"/>
              </a:solidFill>
              <a:round/>
              <a:headEnd type="triangle" w="med" len="med"/>
              <a:tailEnd type="triangle" w="med" len="med"/>
            </a:ln>
            <a:effectLst/>
          </p:spPr>
          <p:txBody>
            <a:bodyPr wrap="none" anchor="ctr"/>
            <a:lstStyle/>
            <a:p>
              <a:endParaRPr lang="en-US" dirty="0"/>
            </a:p>
          </p:txBody>
        </p:sp>
        <p:sp>
          <p:nvSpPr>
            <p:cNvPr id="87055" name="Line 15"/>
            <p:cNvSpPr>
              <a:spLocks noChangeShapeType="1"/>
            </p:cNvSpPr>
            <p:nvPr/>
          </p:nvSpPr>
          <p:spPr bwMode="auto">
            <a:xfrm flipV="1">
              <a:off x="5181600" y="3733800"/>
              <a:ext cx="685800" cy="0"/>
            </a:xfrm>
            <a:prstGeom prst="line">
              <a:avLst/>
            </a:prstGeom>
            <a:noFill/>
            <a:ln w="76200">
              <a:solidFill>
                <a:schemeClr val="tx1"/>
              </a:solidFill>
              <a:round/>
              <a:headEnd type="triangle" w="med" len="med"/>
              <a:tailEnd type="triangle" w="med" len="med"/>
            </a:ln>
            <a:effectLst/>
          </p:spPr>
          <p:txBody>
            <a:bodyPr wrap="none" anchor="ctr"/>
            <a:lstStyle/>
            <a:p>
              <a:endParaRPr lang="en-US" dirty="0"/>
            </a:p>
          </p:txBody>
        </p:sp>
        <p:sp>
          <p:nvSpPr>
            <p:cNvPr id="87056" name="AutoShape 16"/>
            <p:cNvSpPr>
              <a:spLocks noChangeArrowheads="1"/>
            </p:cNvSpPr>
            <p:nvPr/>
          </p:nvSpPr>
          <p:spPr bwMode="auto">
            <a:xfrm>
              <a:off x="5867400" y="2590800"/>
              <a:ext cx="762000" cy="2286000"/>
            </a:xfrm>
            <a:prstGeom prst="roundRect">
              <a:avLst>
                <a:gd name="adj" fmla="val 16667"/>
              </a:avLst>
            </a:prstGeom>
            <a:solidFill>
              <a:srgbClr val="FFFFFF"/>
            </a:solidFill>
            <a:ln w="28575" algn="ctr">
              <a:solidFill>
                <a:schemeClr val="accent2"/>
              </a:solidFill>
              <a:round/>
              <a:headEnd/>
              <a:tailEnd/>
            </a:ln>
            <a:effectLst>
              <a:outerShdw dist="107763" dir="2700000" algn="ctr" rotWithShape="0">
                <a:schemeClr val="bg2">
                  <a:alpha val="50000"/>
                </a:schemeClr>
              </a:outerShdw>
            </a:effectLst>
          </p:spPr>
          <p:txBody>
            <a:bodyPr wrap="none" anchor="ctr"/>
            <a:lstStyle/>
            <a:p>
              <a:r>
                <a:rPr lang="en-US" sz="1800" b="1" dirty="0">
                  <a:solidFill>
                    <a:schemeClr val="accent2"/>
                  </a:solidFill>
                </a:rPr>
                <a:t>DRAM</a:t>
              </a:r>
            </a:p>
          </p:txBody>
        </p:sp>
        <p:sp>
          <p:nvSpPr>
            <p:cNvPr id="87057" name="Line 17"/>
            <p:cNvSpPr>
              <a:spLocks noChangeShapeType="1"/>
            </p:cNvSpPr>
            <p:nvPr/>
          </p:nvSpPr>
          <p:spPr bwMode="auto">
            <a:xfrm>
              <a:off x="6629400" y="3733800"/>
              <a:ext cx="533400" cy="0"/>
            </a:xfrm>
            <a:prstGeom prst="line">
              <a:avLst/>
            </a:prstGeom>
            <a:noFill/>
            <a:ln w="76200">
              <a:solidFill>
                <a:schemeClr val="tx1"/>
              </a:solidFill>
              <a:round/>
              <a:headEnd type="triangle" w="med" len="med"/>
              <a:tailEnd type="triangle" w="med" len="med"/>
            </a:ln>
            <a:effectLst/>
          </p:spPr>
          <p:txBody>
            <a:bodyPr wrap="none" anchor="ctr"/>
            <a:lstStyle/>
            <a:p>
              <a:endParaRPr lang="en-US" dirty="0"/>
            </a:p>
          </p:txBody>
        </p:sp>
        <p:sp>
          <p:nvSpPr>
            <p:cNvPr id="87058" name="Oval 18"/>
            <p:cNvSpPr>
              <a:spLocks noChangeArrowheads="1"/>
            </p:cNvSpPr>
            <p:nvPr/>
          </p:nvSpPr>
          <p:spPr bwMode="auto">
            <a:xfrm>
              <a:off x="7162800" y="3048000"/>
              <a:ext cx="1447800" cy="1371600"/>
            </a:xfrm>
            <a:prstGeom prst="ellipse">
              <a:avLst/>
            </a:prstGeom>
            <a:solidFill>
              <a:srgbClr val="FFFFFF"/>
            </a:solidFill>
            <a:ln w="28575" algn="ctr">
              <a:solidFill>
                <a:srgbClr val="009900"/>
              </a:solidFill>
              <a:round/>
              <a:headEnd/>
              <a:tailEnd/>
            </a:ln>
            <a:effectLst>
              <a:outerShdw dist="107763" dir="2700000" algn="ctr" rotWithShape="0">
                <a:schemeClr val="bg2">
                  <a:alpha val="50000"/>
                </a:schemeClr>
              </a:outerShdw>
            </a:effectLst>
          </p:spPr>
          <p:txBody>
            <a:bodyPr wrap="none" anchor="ctr"/>
            <a:lstStyle/>
            <a:p>
              <a:r>
                <a:rPr lang="en-US" b="1" dirty="0">
                  <a:solidFill>
                    <a:srgbClr val="009900"/>
                  </a:solidFill>
                </a:rPr>
                <a:t>HDD</a:t>
              </a:r>
            </a:p>
          </p:txBody>
        </p:sp>
        <p:sp>
          <p:nvSpPr>
            <p:cNvPr id="87060" name="Text Box 20"/>
            <p:cNvSpPr txBox="1">
              <a:spLocks noChangeArrowheads="1"/>
            </p:cNvSpPr>
            <p:nvPr/>
          </p:nvSpPr>
          <p:spPr bwMode="auto">
            <a:xfrm>
              <a:off x="457200" y="4905375"/>
              <a:ext cx="8382000" cy="584775"/>
            </a:xfrm>
            <a:prstGeom prst="rect">
              <a:avLst/>
            </a:prstGeom>
            <a:noFill/>
            <a:ln w="9525" algn="ctr">
              <a:noFill/>
              <a:miter lim="800000"/>
              <a:headEnd/>
              <a:tailEnd/>
            </a:ln>
            <a:effectLst/>
          </p:spPr>
          <p:txBody>
            <a:bodyPr wrap="square">
              <a:spAutoFit/>
            </a:bodyPr>
            <a:lstStyle/>
            <a:p>
              <a:pPr algn="l"/>
              <a:r>
                <a:rPr lang="en-US" sz="1600" b="1" dirty="0">
                  <a:solidFill>
                    <a:schemeClr val="bg2"/>
                  </a:solidFill>
                </a:rPr>
                <a:t>Size:    &lt;300 Bytes	           8-64 Kbytes	     0.5-3 Mbytes   0.5-4 Gbytes	     </a:t>
              </a:r>
              <a:r>
                <a:rPr lang="en-US" sz="1600" b="1" dirty="0" smtClean="0">
                  <a:solidFill>
                    <a:schemeClr val="bg2"/>
                  </a:solidFill>
                </a:rPr>
                <a:t>160-2000 </a:t>
              </a:r>
              <a:r>
                <a:rPr lang="en-US" sz="1600" b="1" dirty="0">
                  <a:solidFill>
                    <a:schemeClr val="bg2"/>
                  </a:solidFill>
                </a:rPr>
                <a:t>Gbytes  Speed:   </a:t>
              </a:r>
              <a:r>
                <a:rPr lang="en-US" sz="1600" b="1" dirty="0" smtClean="0">
                  <a:solidFill>
                    <a:schemeClr val="bg2"/>
                  </a:solidFill>
                </a:rPr>
                <a:t>100 </a:t>
              </a:r>
              <a:r>
                <a:rPr lang="en-US" sz="1600" b="1" dirty="0">
                  <a:solidFill>
                    <a:schemeClr val="bg2"/>
                  </a:solidFill>
                </a:rPr>
                <a:t>ps	            </a:t>
              </a:r>
              <a:r>
                <a:rPr lang="en-US" sz="1600" b="1" dirty="0" smtClean="0">
                  <a:solidFill>
                    <a:schemeClr val="bg2"/>
                  </a:solidFill>
                </a:rPr>
                <a:t>     200 </a:t>
              </a:r>
              <a:r>
                <a:rPr lang="en-US" sz="1600" b="1" dirty="0">
                  <a:solidFill>
                    <a:schemeClr val="bg2"/>
                  </a:solidFill>
                </a:rPr>
                <a:t>ps	       </a:t>
              </a:r>
              <a:r>
                <a:rPr lang="en-US" sz="1600" b="1" dirty="0" smtClean="0">
                  <a:solidFill>
                    <a:schemeClr val="bg2"/>
                  </a:solidFill>
                </a:rPr>
                <a:t>0.2-0.5 ns             1-10 </a:t>
              </a:r>
              <a:r>
                <a:rPr lang="en-US" sz="1600" b="1" dirty="0">
                  <a:solidFill>
                    <a:schemeClr val="bg2"/>
                  </a:solidFill>
                </a:rPr>
                <a:t>ns	     </a:t>
              </a:r>
              <a:r>
                <a:rPr lang="en-US" sz="1600" b="1" dirty="0" smtClean="0">
                  <a:solidFill>
                    <a:schemeClr val="bg2"/>
                  </a:solidFill>
                </a:rPr>
                <a:t>     ~10-20 ms</a:t>
              </a:r>
              <a:endParaRPr lang="en-US" sz="1600" b="1" dirty="0">
                <a:solidFill>
                  <a:schemeClr val="bg2"/>
                </a:solidFill>
              </a:endParaRPr>
            </a:p>
          </p:txBody>
        </p:sp>
      </p:grpSp>
      <p:pic>
        <p:nvPicPr>
          <p:cNvPr id="2" name="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8066" name="Rectangle 2"/>
          <p:cNvSpPr>
            <a:spLocks noGrp="1" noChangeArrowheads="1"/>
          </p:cNvSpPr>
          <p:nvPr>
            <p:ph type="title"/>
          </p:nvPr>
        </p:nvSpPr>
        <p:spPr>
          <a:xfrm>
            <a:off x="1524000" y="1447800"/>
            <a:ext cx="6172200" cy="609600"/>
          </a:xfrm>
          <a:ln/>
        </p:spPr>
        <p:txBody>
          <a:bodyPr/>
          <a:lstStyle/>
          <a:p>
            <a:r>
              <a:rPr lang="en-US" sz="3200" dirty="0"/>
              <a:t>The Importance of Cache</a:t>
            </a:r>
          </a:p>
        </p:txBody>
      </p:sp>
      <p:sp>
        <p:nvSpPr>
          <p:cNvPr id="88067" name="Rectangle 3"/>
          <p:cNvSpPr>
            <a:spLocks noGrp="1" noChangeArrowheads="1"/>
          </p:cNvSpPr>
          <p:nvPr>
            <p:ph type="body" idx="1"/>
          </p:nvPr>
        </p:nvSpPr>
        <p:spPr>
          <a:xfrm>
            <a:off x="609600" y="2362200"/>
            <a:ext cx="7924800" cy="3962400"/>
          </a:xfrm>
        </p:spPr>
        <p:txBody>
          <a:bodyPr/>
          <a:lstStyle/>
          <a:p>
            <a:r>
              <a:rPr lang="en-US" dirty="0"/>
              <a:t>As mentioned previously, the key to modern computer performance is not the </a:t>
            </a:r>
            <a:r>
              <a:rPr lang="en-US" dirty="0" smtClean="0"/>
              <a:t>CPU. CPU </a:t>
            </a:r>
            <a:r>
              <a:rPr lang="en-US" dirty="0"/>
              <a:t>performance has far-outstripped the speed of most computer memories.  </a:t>
            </a:r>
          </a:p>
          <a:p>
            <a:r>
              <a:rPr lang="en-US" dirty="0">
                <a:solidFill>
                  <a:srgbClr val="CC3300"/>
                </a:solidFill>
              </a:rPr>
              <a:t>The key is the use of cache.</a:t>
            </a:r>
            <a:r>
              <a:rPr lang="en-US" dirty="0"/>
              <a:t>  The secret of today’s high-performance PC’s and workstations is the design of an architecture that allows maximum use of DRAM and </a:t>
            </a:r>
            <a:r>
              <a:rPr lang="en-US" dirty="0" smtClean="0"/>
              <a:t>SSM/HDD </a:t>
            </a:r>
            <a:r>
              <a:rPr lang="en-US" dirty="0"/>
              <a:t>(cheap) plus just enough SRAM cache (expensive and power-consuming), thus enabling the CPU to realize most of its performance advantage.  </a:t>
            </a:r>
          </a:p>
          <a:p>
            <a:r>
              <a:rPr lang="en-US" dirty="0">
                <a:solidFill>
                  <a:srgbClr val="009900"/>
                </a:solidFill>
              </a:rPr>
              <a:t>The method used is the “shuffling” technique alluded to two slides back.  This method uses a very high speed, complex arrangement to constantly move program and data content from slower to faster memory as the CPU executes a process.   </a:t>
            </a:r>
          </a:p>
        </p:txBody>
      </p:sp>
      <p:pic>
        <p:nvPicPr>
          <p:cNvPr id="2" name="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89090" name="Rectangle 2"/>
          <p:cNvSpPr>
            <a:spLocks noGrp="1" noChangeArrowheads="1"/>
          </p:cNvSpPr>
          <p:nvPr>
            <p:ph type="title"/>
          </p:nvPr>
        </p:nvSpPr>
        <p:spPr>
          <a:ln/>
        </p:spPr>
        <p:txBody>
          <a:bodyPr/>
          <a:lstStyle/>
          <a:p>
            <a:r>
              <a:rPr lang="en-US" sz="3200" dirty="0"/>
              <a:t>Cache Utilization</a:t>
            </a:r>
          </a:p>
        </p:txBody>
      </p:sp>
      <p:sp>
        <p:nvSpPr>
          <p:cNvPr id="89091" name="Rectangle 3"/>
          <p:cNvSpPr>
            <a:spLocks noGrp="1" noChangeArrowheads="1"/>
          </p:cNvSpPr>
          <p:nvPr>
            <p:ph type="body" idx="1"/>
          </p:nvPr>
        </p:nvSpPr>
        <p:spPr/>
        <p:txBody>
          <a:bodyPr/>
          <a:lstStyle/>
          <a:p>
            <a:r>
              <a:rPr lang="en-US" dirty="0"/>
              <a:t>Cache designers make use of the </a:t>
            </a:r>
            <a:r>
              <a:rPr lang="en-US" dirty="0">
                <a:solidFill>
                  <a:schemeClr val="accent1"/>
                </a:solidFill>
              </a:rPr>
              <a:t>principles of temporal and spatial locality</a:t>
            </a:r>
            <a:r>
              <a:rPr lang="en-US" dirty="0"/>
              <a:t> to assure that the most-probably needed instructions and data are available to the computer in cache (to speed execution).  </a:t>
            </a:r>
          </a:p>
          <a:p>
            <a:r>
              <a:rPr lang="en-US" dirty="0">
                <a:solidFill>
                  <a:srgbClr val="CC3300"/>
                </a:solidFill>
              </a:rPr>
              <a:t>Special hardware is designed to manage cache content with the goal of </a:t>
            </a:r>
            <a:r>
              <a:rPr lang="en-US" u="sng" dirty="0">
                <a:solidFill>
                  <a:srgbClr val="CC3300"/>
                </a:solidFill>
              </a:rPr>
              <a:t>forecasting upcoming instructions and data required by the processor during program execution and moving it from slower DRAM into cache</a:t>
            </a:r>
            <a:r>
              <a:rPr lang="en-US" dirty="0">
                <a:solidFill>
                  <a:srgbClr val="CC3300"/>
                </a:solidFill>
              </a:rPr>
              <a:t>.</a:t>
            </a:r>
            <a:r>
              <a:rPr lang="en-US" dirty="0"/>
              <a:t>  </a:t>
            </a:r>
          </a:p>
          <a:p>
            <a:r>
              <a:rPr lang="en-US" dirty="0"/>
              <a:t>This hardware has two special goals: </a:t>
            </a:r>
            <a:r>
              <a:rPr lang="en-US" dirty="0">
                <a:solidFill>
                  <a:schemeClr val="accent2"/>
                </a:solidFill>
              </a:rPr>
              <a:t>(1) examining the currently-executing process and predicting instruction and data </a:t>
            </a:r>
            <a:r>
              <a:rPr lang="en-US" dirty="0" smtClean="0">
                <a:solidFill>
                  <a:schemeClr val="accent2"/>
                </a:solidFill>
              </a:rPr>
              <a:t>needs, </a:t>
            </a:r>
            <a:r>
              <a:rPr lang="en-US" dirty="0">
                <a:solidFill>
                  <a:schemeClr val="accent2"/>
                </a:solidFill>
              </a:rPr>
              <a:t>and (2) moving the required information from DRAM to cache in a timely manner to foresee that anticipated need.   </a:t>
            </a:r>
          </a:p>
        </p:txBody>
      </p:sp>
      <p:pic>
        <p:nvPicPr>
          <p:cNvPr id="2" name="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90114" name="Rectangle 2"/>
          <p:cNvSpPr>
            <a:spLocks noGrp="1" noChangeArrowheads="1"/>
          </p:cNvSpPr>
          <p:nvPr>
            <p:ph type="title"/>
          </p:nvPr>
        </p:nvSpPr>
        <p:spPr>
          <a:xfrm>
            <a:off x="762000" y="1447800"/>
            <a:ext cx="7772400" cy="533400"/>
          </a:xfrm>
          <a:ln/>
        </p:spPr>
        <p:txBody>
          <a:bodyPr/>
          <a:lstStyle/>
          <a:p>
            <a:r>
              <a:rPr lang="en-US" sz="3200" dirty="0"/>
              <a:t>Looking for Data/Instructions in the Cache</a:t>
            </a:r>
          </a:p>
        </p:txBody>
      </p:sp>
      <p:sp>
        <p:nvSpPr>
          <p:cNvPr id="90115" name="Rectangle 3"/>
          <p:cNvSpPr>
            <a:spLocks noGrp="1" noChangeArrowheads="1"/>
          </p:cNvSpPr>
          <p:nvPr>
            <p:ph type="body" idx="1"/>
          </p:nvPr>
        </p:nvSpPr>
        <p:spPr>
          <a:xfrm>
            <a:off x="685800" y="2209800"/>
            <a:ext cx="7772400" cy="4191000"/>
          </a:xfrm>
        </p:spPr>
        <p:txBody>
          <a:bodyPr/>
          <a:lstStyle/>
          <a:p>
            <a:r>
              <a:rPr lang="en-US" sz="1800" dirty="0"/>
              <a:t>Clearly the purpose of cache management is to make sure that ALL upcoming instructions and data are in the cache.  </a:t>
            </a:r>
          </a:p>
          <a:p>
            <a:r>
              <a:rPr lang="en-US" sz="1800" dirty="0">
                <a:solidFill>
                  <a:srgbClr val="009900"/>
                </a:solidFill>
              </a:rPr>
              <a:t>This brings up two questions:  (1) how does the processor know that data is in the cache, and (2) if it is NOT there, how does the processor get it and what sort of performance penalty is there?  </a:t>
            </a:r>
          </a:p>
          <a:p>
            <a:r>
              <a:rPr lang="en-US" sz="1800" dirty="0"/>
              <a:t>There are several ways in which the cache can be assigned DRAM memory correspondence.  The simplest is </a:t>
            </a:r>
            <a:r>
              <a:rPr lang="en-US" sz="1800" u="sng" dirty="0"/>
              <a:t>direct mapping</a:t>
            </a:r>
            <a:r>
              <a:rPr lang="en-US" sz="1800" dirty="0"/>
              <a:t>, in which each block of memory in cache is assigned to some number of DRAM locations.  </a:t>
            </a:r>
          </a:p>
          <a:p>
            <a:r>
              <a:rPr lang="en-US" sz="1800" dirty="0">
                <a:solidFill>
                  <a:srgbClr val="009900"/>
                </a:solidFill>
              </a:rPr>
              <a:t>When a program needs a particular DRAM location to be loaded, it goes to the corresponding cache location to get the data.  This leads to further complications, in that now we need “validity indicators” for each cache location.  </a:t>
            </a:r>
            <a:r>
              <a:rPr lang="en-US" sz="1800" dirty="0">
                <a:solidFill>
                  <a:srgbClr val="CC3300"/>
                </a:solidFill>
              </a:rPr>
              <a:t>This is because since each cache block is assigned to several memory blocks in DRAM, the program needs to know if the right data is available in cache at the time it is needed.  </a:t>
            </a:r>
          </a:p>
        </p:txBody>
      </p:sp>
      <p:pic>
        <p:nvPicPr>
          <p:cNvPr id="2" name="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2706" name="Rectangle 2"/>
          <p:cNvSpPr>
            <a:spLocks noGrp="1" noChangeArrowheads="1"/>
          </p:cNvSpPr>
          <p:nvPr>
            <p:ph type="title"/>
          </p:nvPr>
        </p:nvSpPr>
        <p:spPr>
          <a:xfrm>
            <a:off x="914400" y="1371600"/>
            <a:ext cx="7391400" cy="533400"/>
          </a:xfrm>
          <a:ln/>
        </p:spPr>
        <p:txBody>
          <a:bodyPr/>
          <a:lstStyle/>
          <a:p>
            <a:r>
              <a:rPr lang="en-US" dirty="0"/>
              <a:t>Solving the Problem of Memory Management</a:t>
            </a:r>
          </a:p>
        </p:txBody>
      </p:sp>
      <p:sp>
        <p:nvSpPr>
          <p:cNvPr id="72707" name="Rectangle 3"/>
          <p:cNvSpPr>
            <a:spLocks noGrp="1" noChangeArrowheads="1"/>
          </p:cNvSpPr>
          <p:nvPr>
            <p:ph type="body" idx="1"/>
          </p:nvPr>
        </p:nvSpPr>
        <p:spPr>
          <a:xfrm>
            <a:off x="381000" y="2209800"/>
            <a:ext cx="8382000" cy="3962400"/>
          </a:xfrm>
        </p:spPr>
        <p:txBody>
          <a:bodyPr/>
          <a:lstStyle/>
          <a:p>
            <a:r>
              <a:rPr lang="en-US" sz="2400" dirty="0"/>
              <a:t>The current approach to memory management :</a:t>
            </a:r>
          </a:p>
          <a:p>
            <a:pPr lvl="1"/>
            <a:r>
              <a:rPr lang="en-US" sz="2000" dirty="0">
                <a:solidFill>
                  <a:schemeClr val="accent2"/>
                </a:solidFill>
              </a:rPr>
              <a:t>CPU has a large register </a:t>
            </a:r>
            <a:r>
              <a:rPr lang="en-US" sz="2000" dirty="0" smtClean="0">
                <a:solidFill>
                  <a:schemeClr val="accent2"/>
                </a:solidFill>
              </a:rPr>
              <a:t>complement</a:t>
            </a:r>
            <a:r>
              <a:rPr lang="en-US" sz="2000" dirty="0">
                <a:solidFill>
                  <a:schemeClr val="accent2"/>
                </a:solidFill>
              </a:rPr>
              <a:t> </a:t>
            </a:r>
            <a:r>
              <a:rPr lang="en-US" sz="2000" dirty="0" smtClean="0">
                <a:solidFill>
                  <a:schemeClr val="accent2"/>
                </a:solidFill>
              </a:rPr>
              <a:t>(improves performance).</a:t>
            </a:r>
            <a:r>
              <a:rPr lang="en-US" sz="2000" dirty="0" smtClean="0"/>
              <a:t>  </a:t>
            </a:r>
            <a:endParaRPr lang="en-US" sz="2000" dirty="0"/>
          </a:p>
          <a:p>
            <a:pPr lvl="1"/>
            <a:r>
              <a:rPr lang="en-US" sz="2000" dirty="0">
                <a:solidFill>
                  <a:schemeClr val="accent2"/>
                </a:solidFill>
              </a:rPr>
              <a:t>Very-high-speed D flip-flop arrays, called cache, hold currently executing program </a:t>
            </a:r>
            <a:r>
              <a:rPr lang="en-US" sz="2000" dirty="0" smtClean="0">
                <a:solidFill>
                  <a:schemeClr val="accent2"/>
                </a:solidFill>
              </a:rPr>
              <a:t>and data segments</a:t>
            </a:r>
            <a:r>
              <a:rPr lang="en-US" sz="2000" dirty="0">
                <a:solidFill>
                  <a:schemeClr val="accent2"/>
                </a:solidFill>
              </a:rPr>
              <a:t>. </a:t>
            </a:r>
            <a:r>
              <a:rPr lang="en-US" sz="2000" dirty="0" smtClean="0">
                <a:solidFill>
                  <a:schemeClr val="accent2"/>
                </a:solidFill>
              </a:rPr>
              <a:t>Types of cache :  </a:t>
            </a:r>
            <a:endParaRPr lang="en-US" sz="2000" dirty="0">
              <a:solidFill>
                <a:schemeClr val="accent2"/>
              </a:solidFill>
            </a:endParaRPr>
          </a:p>
          <a:p>
            <a:pPr lvl="2"/>
            <a:r>
              <a:rPr lang="en-US" sz="1800" dirty="0" smtClean="0">
                <a:solidFill>
                  <a:srgbClr val="CC3300"/>
                </a:solidFill>
              </a:rPr>
              <a:t>L1/L2  </a:t>
            </a:r>
            <a:r>
              <a:rPr lang="en-US" sz="1800" dirty="0">
                <a:solidFill>
                  <a:srgbClr val="CC3300"/>
                </a:solidFill>
              </a:rPr>
              <a:t>cache – </a:t>
            </a:r>
            <a:r>
              <a:rPr lang="en-US" sz="1800" dirty="0" smtClean="0">
                <a:solidFill>
                  <a:srgbClr val="CC3300"/>
                </a:solidFill>
              </a:rPr>
              <a:t>Adjacent to ALU. ~ 32-64 </a:t>
            </a:r>
            <a:r>
              <a:rPr lang="en-US" sz="1800" dirty="0">
                <a:solidFill>
                  <a:srgbClr val="CC3300"/>
                </a:solidFill>
              </a:rPr>
              <a:t>Kbytes, very fast.  </a:t>
            </a:r>
          </a:p>
          <a:p>
            <a:pPr lvl="2"/>
            <a:r>
              <a:rPr lang="en-US" sz="1800" dirty="0" smtClean="0">
                <a:solidFill>
                  <a:srgbClr val="CC3300"/>
                </a:solidFill>
              </a:rPr>
              <a:t>L3 </a:t>
            </a:r>
            <a:r>
              <a:rPr lang="en-US" sz="1800" dirty="0">
                <a:solidFill>
                  <a:srgbClr val="CC3300"/>
                </a:solidFill>
              </a:rPr>
              <a:t>cache – </a:t>
            </a:r>
            <a:r>
              <a:rPr lang="en-US" sz="1800" dirty="0" smtClean="0">
                <a:solidFill>
                  <a:srgbClr val="CC3300"/>
                </a:solidFill>
              </a:rPr>
              <a:t>Center of CPU chip.    ~ 15+ </a:t>
            </a:r>
            <a:r>
              <a:rPr lang="en-US" sz="1800" dirty="0">
                <a:solidFill>
                  <a:srgbClr val="CC3300"/>
                </a:solidFill>
              </a:rPr>
              <a:t>Mbyte, very fast.  </a:t>
            </a:r>
          </a:p>
          <a:p>
            <a:pPr lvl="1"/>
            <a:r>
              <a:rPr lang="en-US" sz="2000" dirty="0">
                <a:solidFill>
                  <a:schemeClr val="accent2"/>
                </a:solidFill>
              </a:rPr>
              <a:t>High-speed electronic memory </a:t>
            </a:r>
            <a:r>
              <a:rPr lang="en-US" sz="2000" dirty="0">
                <a:solidFill>
                  <a:schemeClr val="accent6"/>
                </a:solidFill>
              </a:rPr>
              <a:t>(</a:t>
            </a:r>
            <a:r>
              <a:rPr lang="en-US" sz="2000" dirty="0">
                <a:solidFill>
                  <a:srgbClr val="C00000"/>
                </a:solidFill>
              </a:rPr>
              <a:t>“DRAM,” up to </a:t>
            </a:r>
            <a:r>
              <a:rPr lang="en-US" sz="2000" dirty="0" smtClean="0">
                <a:solidFill>
                  <a:srgbClr val="C00000"/>
                </a:solidFill>
              </a:rPr>
              <a:t>256 </a:t>
            </a:r>
            <a:r>
              <a:rPr lang="en-US" sz="2000" dirty="0">
                <a:solidFill>
                  <a:srgbClr val="C00000"/>
                </a:solidFill>
              </a:rPr>
              <a:t>Gbytes, fast</a:t>
            </a:r>
            <a:r>
              <a:rPr lang="en-US" sz="2000" dirty="0">
                <a:solidFill>
                  <a:schemeClr val="accent2"/>
                </a:solidFill>
              </a:rPr>
              <a:t>) provides capacity for programs currently in process.  </a:t>
            </a:r>
          </a:p>
          <a:p>
            <a:pPr lvl="1"/>
            <a:r>
              <a:rPr lang="en-US" sz="2000" dirty="0">
                <a:solidFill>
                  <a:schemeClr val="accent2"/>
                </a:solidFill>
              </a:rPr>
              <a:t>Bulk storage memory </a:t>
            </a:r>
            <a:r>
              <a:rPr lang="en-US" sz="2000" dirty="0" smtClean="0">
                <a:solidFill>
                  <a:schemeClr val="accent2"/>
                </a:solidFill>
              </a:rPr>
              <a:t>(</a:t>
            </a:r>
            <a:r>
              <a:rPr lang="en-US" sz="2000" dirty="0" smtClean="0">
                <a:solidFill>
                  <a:srgbClr val="C00000"/>
                </a:solidFill>
              </a:rPr>
              <a:t>SSD’s/SSM’s), ~0.3-32+ TByte</a:t>
            </a:r>
            <a:r>
              <a:rPr lang="en-US" sz="2000" dirty="0">
                <a:solidFill>
                  <a:srgbClr val="C00000"/>
                </a:solidFill>
              </a:rPr>
              <a:t>, slow but cheap</a:t>
            </a:r>
            <a:r>
              <a:rPr lang="en-US" sz="2000" dirty="0">
                <a:solidFill>
                  <a:schemeClr val="accent2"/>
                </a:solidFill>
              </a:rPr>
              <a:t>) </a:t>
            </a:r>
            <a:r>
              <a:rPr lang="en-US" sz="2000" dirty="0" smtClean="0">
                <a:solidFill>
                  <a:schemeClr val="accent2"/>
                </a:solidFill>
              </a:rPr>
              <a:t>for program storage </a:t>
            </a:r>
            <a:r>
              <a:rPr lang="en-US" sz="2000" dirty="0">
                <a:solidFill>
                  <a:schemeClr val="accent2"/>
                </a:solidFill>
              </a:rPr>
              <a:t>and “near-term” archives. </a:t>
            </a:r>
          </a:p>
          <a:p>
            <a:pPr lvl="1"/>
            <a:r>
              <a:rPr lang="en-US" sz="2000" dirty="0">
                <a:solidFill>
                  <a:schemeClr val="accent2"/>
                </a:solidFill>
              </a:rPr>
              <a:t>Slower memories such </a:t>
            </a:r>
            <a:r>
              <a:rPr lang="en-US" sz="2000" dirty="0" smtClean="0">
                <a:solidFill>
                  <a:srgbClr val="C00000"/>
                </a:solidFill>
              </a:rPr>
              <a:t>DVD’s</a:t>
            </a:r>
            <a:r>
              <a:rPr lang="en-US" sz="2000" dirty="0" smtClean="0">
                <a:solidFill>
                  <a:schemeClr val="accent2"/>
                </a:solidFill>
              </a:rPr>
              <a:t> for </a:t>
            </a:r>
            <a:r>
              <a:rPr lang="en-US" sz="2000" dirty="0">
                <a:solidFill>
                  <a:schemeClr val="accent2"/>
                </a:solidFill>
              </a:rPr>
              <a:t>long-term </a:t>
            </a:r>
            <a:r>
              <a:rPr lang="en-US" sz="2000" dirty="0" smtClean="0">
                <a:solidFill>
                  <a:schemeClr val="accent2"/>
                </a:solidFill>
              </a:rPr>
              <a:t>storage</a:t>
            </a:r>
            <a:r>
              <a:rPr lang="en-US" sz="2000" dirty="0">
                <a:solidFill>
                  <a:schemeClr val="accent2"/>
                </a:solidFill>
              </a:rPr>
              <a:t>.  </a:t>
            </a: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C00000"/>
                </a:solidFill>
              </a:rPr>
              <a:t>Direct Cache Allocation</a:t>
            </a:r>
            <a:endParaRPr lang="en-US" sz="3600" dirty="0">
              <a:solidFill>
                <a:srgbClr val="C00000"/>
              </a:solidFill>
            </a:endParaRPr>
          </a:p>
        </p:txBody>
      </p:sp>
      <p:sp>
        <p:nvSpPr>
          <p:cNvPr id="3" name="Footer Placeholder 2"/>
          <p:cNvSpPr>
            <a:spLocks noGrp="1"/>
          </p:cNvSpPr>
          <p:nvPr>
            <p:ph type="ftr" sz="quarter" idx="10"/>
          </p:nvPr>
        </p:nvSpPr>
        <p:spPr>
          <a:xfrm>
            <a:off x="1447800" y="6858000"/>
            <a:ext cx="5943600" cy="304800"/>
          </a:xfrm>
        </p:spPr>
        <p:txBody>
          <a:bodyPr/>
          <a:lstStyle/>
          <a:p>
            <a:r>
              <a:rPr lang="en-US" dirty="0" smtClean="0"/>
              <a:t>Lecture # 21:  Memory Management in Modern Computers</a:t>
            </a:r>
            <a:endParaRPr lang="en-US" dirty="0"/>
          </a:p>
        </p:txBody>
      </p:sp>
      <p:grpSp>
        <p:nvGrpSpPr>
          <p:cNvPr id="46" name="Group 45"/>
          <p:cNvGrpSpPr/>
          <p:nvPr/>
        </p:nvGrpSpPr>
        <p:grpSpPr>
          <a:xfrm>
            <a:off x="529892" y="2133600"/>
            <a:ext cx="8046609" cy="4114801"/>
            <a:chOff x="529892" y="2133600"/>
            <a:chExt cx="8046609" cy="4114801"/>
          </a:xfrm>
        </p:grpSpPr>
        <p:sp>
          <p:nvSpPr>
            <p:cNvPr id="6" name="Parallelogram 5"/>
            <p:cNvSpPr/>
            <p:nvPr/>
          </p:nvSpPr>
          <p:spPr bwMode="auto">
            <a:xfrm rot="16652530">
              <a:off x="1457076" y="4556589"/>
              <a:ext cx="1047164" cy="914400"/>
            </a:xfrm>
            <a:prstGeom prst="parallelogram">
              <a:avLst>
                <a:gd name="adj" fmla="val 16348"/>
              </a:avLst>
            </a:prstGeom>
            <a:no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0" name="Parallelogram 9"/>
            <p:cNvSpPr/>
            <p:nvPr/>
          </p:nvSpPr>
          <p:spPr bwMode="auto">
            <a:xfrm rot="16652530">
              <a:off x="4241711" y="2915064"/>
              <a:ext cx="3465023" cy="2856672"/>
            </a:xfrm>
            <a:prstGeom prst="parallelogram">
              <a:avLst>
                <a:gd name="adj" fmla="val 16348"/>
              </a:avLst>
            </a:prstGeom>
            <a:no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1" name="TextBox 10"/>
            <p:cNvSpPr txBox="1"/>
            <p:nvPr/>
          </p:nvSpPr>
          <p:spPr>
            <a:xfrm>
              <a:off x="1260878" y="4095690"/>
              <a:ext cx="869149" cy="400110"/>
            </a:xfrm>
            <a:prstGeom prst="rect">
              <a:avLst/>
            </a:prstGeom>
            <a:noFill/>
          </p:spPr>
          <p:txBody>
            <a:bodyPr wrap="none" rtlCol="0">
              <a:spAutoFit/>
            </a:bodyPr>
            <a:lstStyle/>
            <a:p>
              <a:r>
                <a:rPr lang="en-US" sz="2000" b="1" dirty="0" smtClean="0">
                  <a:solidFill>
                    <a:srgbClr val="FF0000"/>
                  </a:solidFill>
                </a:rPr>
                <a:t>Cache</a:t>
              </a:r>
              <a:endParaRPr lang="en-US" sz="2000" b="1" dirty="0">
                <a:solidFill>
                  <a:srgbClr val="FF0000"/>
                </a:solidFill>
              </a:endParaRPr>
            </a:p>
          </p:txBody>
        </p:sp>
        <p:sp>
          <p:nvSpPr>
            <p:cNvPr id="12" name="TextBox 11"/>
            <p:cNvSpPr txBox="1"/>
            <p:nvPr/>
          </p:nvSpPr>
          <p:spPr>
            <a:xfrm>
              <a:off x="5638800" y="2133600"/>
              <a:ext cx="1445404" cy="400110"/>
            </a:xfrm>
            <a:prstGeom prst="rect">
              <a:avLst/>
            </a:prstGeom>
            <a:noFill/>
          </p:spPr>
          <p:txBody>
            <a:bodyPr wrap="square" rtlCol="0">
              <a:spAutoFit/>
            </a:bodyPr>
            <a:lstStyle/>
            <a:p>
              <a:r>
                <a:rPr lang="en-US" sz="2000" b="1" dirty="0" smtClean="0">
                  <a:solidFill>
                    <a:srgbClr val="FF0000"/>
                  </a:solidFill>
                </a:rPr>
                <a:t>DRAM</a:t>
              </a:r>
              <a:endParaRPr lang="en-US" sz="2000" b="1" dirty="0">
                <a:solidFill>
                  <a:srgbClr val="FF0000"/>
                </a:solidFill>
              </a:endParaRPr>
            </a:p>
          </p:txBody>
        </p:sp>
        <p:sp>
          <p:nvSpPr>
            <p:cNvPr id="13" name="TextBox 12"/>
            <p:cNvSpPr txBox="1"/>
            <p:nvPr/>
          </p:nvSpPr>
          <p:spPr>
            <a:xfrm>
              <a:off x="2971800" y="2366017"/>
              <a:ext cx="1445404" cy="400110"/>
            </a:xfrm>
            <a:prstGeom prst="rect">
              <a:avLst/>
            </a:prstGeom>
            <a:noFill/>
          </p:spPr>
          <p:txBody>
            <a:bodyPr wrap="square" rtlCol="0">
              <a:spAutoFit/>
            </a:bodyPr>
            <a:lstStyle/>
            <a:p>
              <a:r>
                <a:rPr lang="en-US" sz="2000" b="1" dirty="0" smtClean="0">
                  <a:solidFill>
                    <a:srgbClr val="00B050"/>
                  </a:solidFill>
                </a:rPr>
                <a:t>Gigabytes</a:t>
              </a:r>
              <a:endParaRPr lang="en-US" sz="2000" b="1" dirty="0">
                <a:solidFill>
                  <a:srgbClr val="00B050"/>
                </a:solidFill>
              </a:endParaRPr>
            </a:p>
          </p:txBody>
        </p:sp>
        <p:cxnSp>
          <p:nvCxnSpPr>
            <p:cNvPr id="17" name="Curved Connector 16"/>
            <p:cNvCxnSpPr>
              <a:stCxn id="13" idx="2"/>
              <a:endCxn id="10" idx="1"/>
            </p:cNvCxnSpPr>
            <p:nvPr/>
          </p:nvCxnSpPr>
          <p:spPr bwMode="auto">
            <a:xfrm rot="16200000" flipH="1">
              <a:off x="3562542" y="2898086"/>
              <a:ext cx="1158311" cy="894391"/>
            </a:xfrm>
            <a:prstGeom prst="curvedConnector2">
              <a:avLst/>
            </a:prstGeom>
            <a:solidFill>
              <a:schemeClr val="accent1"/>
            </a:solidFill>
            <a:ln w="28575" cap="flat" cmpd="sng" algn="ctr">
              <a:solidFill>
                <a:srgbClr val="FF0000"/>
              </a:solidFill>
              <a:prstDash val="solid"/>
              <a:round/>
              <a:headEnd type="none" w="med" len="med"/>
              <a:tailEnd type="triangle" w="med" len="med"/>
            </a:ln>
            <a:effectLst/>
          </p:spPr>
        </p:cxnSp>
        <p:sp>
          <p:nvSpPr>
            <p:cNvPr id="18" name="TextBox 17"/>
            <p:cNvSpPr txBox="1"/>
            <p:nvPr/>
          </p:nvSpPr>
          <p:spPr>
            <a:xfrm>
              <a:off x="529892" y="2667000"/>
              <a:ext cx="1445404" cy="400110"/>
            </a:xfrm>
            <a:prstGeom prst="rect">
              <a:avLst/>
            </a:prstGeom>
            <a:noFill/>
          </p:spPr>
          <p:txBody>
            <a:bodyPr wrap="square" rtlCol="0">
              <a:spAutoFit/>
            </a:bodyPr>
            <a:lstStyle/>
            <a:p>
              <a:r>
                <a:rPr lang="en-US" sz="2000" b="1" dirty="0" smtClean="0">
                  <a:solidFill>
                    <a:srgbClr val="00B050"/>
                  </a:solidFill>
                </a:rPr>
                <a:t>Megabytes</a:t>
              </a:r>
              <a:endParaRPr lang="en-US" sz="2000" b="1" dirty="0">
                <a:solidFill>
                  <a:srgbClr val="00B050"/>
                </a:solidFill>
              </a:endParaRPr>
            </a:p>
          </p:txBody>
        </p:sp>
        <p:cxnSp>
          <p:nvCxnSpPr>
            <p:cNvPr id="19" name="Curved Connector 18"/>
            <p:cNvCxnSpPr>
              <a:stCxn id="18" idx="2"/>
              <a:endCxn id="6" idx="1"/>
            </p:cNvCxnSpPr>
            <p:nvPr/>
          </p:nvCxnSpPr>
          <p:spPr bwMode="auto">
            <a:xfrm rot="16200000" flipH="1">
              <a:off x="488623" y="3831081"/>
              <a:ext cx="1812572" cy="284630"/>
            </a:xfrm>
            <a:prstGeom prst="curvedConnector2">
              <a:avLst/>
            </a:prstGeom>
            <a:solidFill>
              <a:schemeClr val="accent1"/>
            </a:solidFill>
            <a:ln w="28575" cap="flat" cmpd="sng" algn="ctr">
              <a:solidFill>
                <a:srgbClr val="FF0000"/>
              </a:solidFill>
              <a:prstDash val="solid"/>
              <a:round/>
              <a:headEnd type="none" w="med" len="med"/>
              <a:tailEnd type="triangle" w="med" len="med"/>
            </a:ln>
            <a:effectLst/>
          </p:spPr>
        </p:cxnSp>
        <p:sp>
          <p:nvSpPr>
            <p:cNvPr id="21" name="Parallelogram 20"/>
            <p:cNvSpPr/>
            <p:nvPr/>
          </p:nvSpPr>
          <p:spPr bwMode="auto">
            <a:xfrm rot="16652530">
              <a:off x="2170569" y="5359482"/>
              <a:ext cx="236219" cy="188011"/>
            </a:xfrm>
            <a:prstGeom prst="parallelogram">
              <a:avLst>
                <a:gd name="adj" fmla="val 16348"/>
              </a:avLst>
            </a:prstGeom>
            <a:solidFill>
              <a:srgbClr val="FF0000"/>
            </a:solid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2" name="Parallelogram 21"/>
            <p:cNvSpPr/>
            <p:nvPr/>
          </p:nvSpPr>
          <p:spPr bwMode="auto">
            <a:xfrm rot="16652530">
              <a:off x="6638754" y="5651431"/>
              <a:ext cx="589986" cy="538390"/>
            </a:xfrm>
            <a:prstGeom prst="parallelogram">
              <a:avLst>
                <a:gd name="adj" fmla="val 16348"/>
              </a:avLst>
            </a:prstGeom>
            <a:solidFill>
              <a:srgbClr val="FF0000"/>
            </a:solid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3" name="TextBox 22"/>
            <p:cNvSpPr txBox="1"/>
            <p:nvPr/>
          </p:nvSpPr>
          <p:spPr>
            <a:xfrm>
              <a:off x="2434633" y="4923951"/>
              <a:ext cx="1074333" cy="400110"/>
            </a:xfrm>
            <a:prstGeom prst="rect">
              <a:avLst/>
            </a:prstGeom>
            <a:noFill/>
          </p:spPr>
          <p:txBody>
            <a:bodyPr wrap="none" rtlCol="0">
              <a:spAutoFit/>
            </a:bodyPr>
            <a:lstStyle/>
            <a:p>
              <a:r>
                <a:rPr lang="en-US" sz="2000" b="1" dirty="0" smtClean="0">
                  <a:solidFill>
                    <a:srgbClr val="FF0000"/>
                  </a:solidFill>
                </a:rPr>
                <a:t>1 KByte</a:t>
              </a:r>
              <a:endParaRPr lang="en-US" sz="2000" b="1" dirty="0">
                <a:solidFill>
                  <a:srgbClr val="FF0000"/>
                </a:solidFill>
              </a:endParaRPr>
            </a:p>
          </p:txBody>
        </p:sp>
        <p:cxnSp>
          <p:nvCxnSpPr>
            <p:cNvPr id="24" name="Curved Connector 23"/>
            <p:cNvCxnSpPr>
              <a:stCxn id="23" idx="2"/>
              <a:endCxn id="21" idx="3"/>
            </p:cNvCxnSpPr>
            <p:nvPr/>
          </p:nvCxnSpPr>
          <p:spPr bwMode="auto">
            <a:xfrm rot="5400000">
              <a:off x="2597327" y="5106588"/>
              <a:ext cx="157001" cy="591946"/>
            </a:xfrm>
            <a:prstGeom prst="curvedConnector2">
              <a:avLst/>
            </a:prstGeom>
            <a:solidFill>
              <a:schemeClr val="accent1"/>
            </a:solidFill>
            <a:ln w="28575" cap="flat" cmpd="sng" algn="ctr">
              <a:solidFill>
                <a:srgbClr val="FF0000"/>
              </a:solidFill>
              <a:prstDash val="solid"/>
              <a:round/>
              <a:headEnd type="none" w="med" len="med"/>
              <a:tailEnd type="triangle" w="med" len="med"/>
            </a:ln>
            <a:effectLst/>
          </p:spPr>
        </p:cxnSp>
        <p:cxnSp>
          <p:nvCxnSpPr>
            <p:cNvPr id="30" name="Straight Connector 29"/>
            <p:cNvCxnSpPr/>
            <p:nvPr/>
          </p:nvCxnSpPr>
          <p:spPr bwMode="auto">
            <a:xfrm>
              <a:off x="2379854" y="5592852"/>
              <a:ext cx="4782946" cy="655549"/>
            </a:xfrm>
            <a:prstGeom prst="line">
              <a:avLst/>
            </a:prstGeom>
            <a:solidFill>
              <a:schemeClr val="accent1"/>
            </a:solidFill>
            <a:ln w="19050" cap="flat" cmpd="sng" algn="ctr">
              <a:solidFill>
                <a:srgbClr val="6600FF"/>
              </a:solidFill>
              <a:prstDash val="solid"/>
              <a:round/>
              <a:headEnd type="none" w="med" len="med"/>
              <a:tailEnd type="none" w="med" len="med"/>
            </a:ln>
            <a:effectLst/>
          </p:spPr>
        </p:cxnSp>
        <p:cxnSp>
          <p:nvCxnSpPr>
            <p:cNvPr id="32" name="Straight Connector 31"/>
            <p:cNvCxnSpPr/>
            <p:nvPr/>
          </p:nvCxnSpPr>
          <p:spPr bwMode="auto">
            <a:xfrm>
              <a:off x="2239617" y="5333999"/>
              <a:ext cx="4448178" cy="268792"/>
            </a:xfrm>
            <a:prstGeom prst="line">
              <a:avLst/>
            </a:prstGeom>
            <a:solidFill>
              <a:schemeClr val="accent1"/>
            </a:solidFill>
            <a:ln w="19050" cap="flat" cmpd="sng" algn="ctr">
              <a:solidFill>
                <a:srgbClr val="6600FF"/>
              </a:solidFill>
              <a:prstDash val="solid"/>
              <a:round/>
              <a:headEnd type="none" w="med" len="med"/>
              <a:tailEnd type="none" w="med" len="med"/>
            </a:ln>
            <a:effectLst/>
          </p:spPr>
        </p:cxnSp>
        <p:sp>
          <p:nvSpPr>
            <p:cNvPr id="36" name="TextBox 35"/>
            <p:cNvSpPr txBox="1"/>
            <p:nvPr/>
          </p:nvSpPr>
          <p:spPr>
            <a:xfrm>
              <a:off x="7458887" y="5402561"/>
              <a:ext cx="1117614" cy="400110"/>
            </a:xfrm>
            <a:prstGeom prst="rect">
              <a:avLst/>
            </a:prstGeom>
            <a:noFill/>
          </p:spPr>
          <p:txBody>
            <a:bodyPr wrap="none" rtlCol="0">
              <a:spAutoFit/>
            </a:bodyPr>
            <a:lstStyle/>
            <a:p>
              <a:r>
                <a:rPr lang="en-US" sz="2000" b="1" dirty="0" smtClean="0">
                  <a:solidFill>
                    <a:srgbClr val="FF0000"/>
                  </a:solidFill>
                </a:rPr>
                <a:t>1 MByte</a:t>
              </a:r>
              <a:endParaRPr lang="en-US" sz="2000" b="1" dirty="0">
                <a:solidFill>
                  <a:srgbClr val="FF0000"/>
                </a:solidFill>
              </a:endParaRPr>
            </a:p>
          </p:txBody>
        </p:sp>
        <p:cxnSp>
          <p:nvCxnSpPr>
            <p:cNvPr id="37" name="Curved Connector 36"/>
            <p:cNvCxnSpPr>
              <a:stCxn id="36" idx="2"/>
              <a:endCxn id="22" idx="3"/>
            </p:cNvCxnSpPr>
            <p:nvPr/>
          </p:nvCxnSpPr>
          <p:spPr bwMode="auto">
            <a:xfrm rot="5400000">
              <a:off x="7507808" y="5489701"/>
              <a:ext cx="196916" cy="822857"/>
            </a:xfrm>
            <a:prstGeom prst="curvedConnector2">
              <a:avLst/>
            </a:prstGeom>
            <a:solidFill>
              <a:schemeClr val="accent1"/>
            </a:solidFill>
            <a:ln w="28575" cap="flat" cmpd="sng" algn="ctr">
              <a:solidFill>
                <a:srgbClr val="FF0000"/>
              </a:solidFill>
              <a:prstDash val="solid"/>
              <a:round/>
              <a:headEnd type="none" w="med" len="med"/>
              <a:tailEnd type="triangle" w="med" len="med"/>
            </a:ln>
            <a:effectLst/>
          </p:spPr>
        </p:cxnSp>
        <p:sp>
          <p:nvSpPr>
            <p:cNvPr id="39" name="TextBox 38"/>
            <p:cNvSpPr txBox="1"/>
            <p:nvPr/>
          </p:nvSpPr>
          <p:spPr>
            <a:xfrm>
              <a:off x="4853969" y="3630568"/>
              <a:ext cx="2230235" cy="1477328"/>
            </a:xfrm>
            <a:prstGeom prst="rect">
              <a:avLst/>
            </a:prstGeom>
            <a:noFill/>
          </p:spPr>
          <p:txBody>
            <a:bodyPr wrap="square" rtlCol="0">
              <a:spAutoFit/>
            </a:bodyPr>
            <a:lstStyle/>
            <a:p>
              <a:pPr algn="l"/>
              <a:r>
                <a:rPr lang="en-US" sz="1800" b="1" dirty="0" smtClean="0">
                  <a:solidFill>
                    <a:srgbClr val="009900"/>
                  </a:solidFill>
                </a:rPr>
                <a:t>Any required data in 1 Meg Space shown </a:t>
              </a:r>
              <a:r>
                <a:rPr lang="en-US" sz="1800" b="1" u="sng" dirty="0" smtClean="0">
                  <a:solidFill>
                    <a:srgbClr val="009900"/>
                  </a:solidFill>
                </a:rPr>
                <a:t>always loaded into designated 1K space </a:t>
              </a:r>
              <a:r>
                <a:rPr lang="en-US" sz="1800" b="1" dirty="0" smtClean="0">
                  <a:solidFill>
                    <a:srgbClr val="009900"/>
                  </a:solidFill>
                </a:rPr>
                <a:t>in cache.  </a:t>
              </a:r>
              <a:endParaRPr lang="en-US" sz="1800" b="1" dirty="0">
                <a:solidFill>
                  <a:srgbClr val="009900"/>
                </a:solidFill>
              </a:endParaRPr>
            </a:p>
          </p:txBody>
        </p:sp>
        <p:cxnSp>
          <p:nvCxnSpPr>
            <p:cNvPr id="40" name="Curved Connector 39"/>
            <p:cNvCxnSpPr>
              <a:stCxn id="39" idx="2"/>
              <a:endCxn id="22" idx="1"/>
            </p:cNvCxnSpPr>
            <p:nvPr/>
          </p:nvCxnSpPr>
          <p:spPr bwMode="auto">
            <a:xfrm rot="16200000" flipH="1">
              <a:off x="5953988" y="5122995"/>
              <a:ext cx="733769" cy="703570"/>
            </a:xfrm>
            <a:prstGeom prst="curvedConnector2">
              <a:avLst/>
            </a:prstGeom>
            <a:solidFill>
              <a:schemeClr val="accent1"/>
            </a:solidFill>
            <a:ln w="28575" cap="flat" cmpd="sng" algn="ctr">
              <a:solidFill>
                <a:srgbClr val="009900"/>
              </a:solidFill>
              <a:prstDash val="solid"/>
              <a:round/>
              <a:headEnd type="none" w="med" len="med"/>
              <a:tailEnd type="triangle" w="med" len="med"/>
            </a:ln>
            <a:effectLst/>
          </p:spPr>
        </p:cxnSp>
        <p:cxnSp>
          <p:nvCxnSpPr>
            <p:cNvPr id="43" name="Curved Connector 42"/>
            <p:cNvCxnSpPr>
              <a:stCxn id="39" idx="2"/>
            </p:cNvCxnSpPr>
            <p:nvPr/>
          </p:nvCxnSpPr>
          <p:spPr bwMode="auto">
            <a:xfrm rot="5400000">
              <a:off x="4015276" y="3527253"/>
              <a:ext cx="373168" cy="3534454"/>
            </a:xfrm>
            <a:prstGeom prst="curvedConnector2">
              <a:avLst/>
            </a:prstGeom>
            <a:solidFill>
              <a:schemeClr val="accent1"/>
            </a:solidFill>
            <a:ln w="28575" cap="flat" cmpd="sng" algn="ctr">
              <a:solidFill>
                <a:srgbClr val="009900"/>
              </a:solidFill>
              <a:prstDash val="solid"/>
              <a:round/>
              <a:headEnd type="none" w="med" len="med"/>
              <a:tailEnd type="triangle" w="med" len="med"/>
            </a:ln>
            <a:effectLst/>
          </p:spPr>
        </p:cxnSp>
      </p:grpSp>
      <p:pic>
        <p:nvPicPr>
          <p:cNvPr id="4" name="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86430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91138" name="Rectangle 2"/>
          <p:cNvSpPr>
            <a:spLocks noGrp="1" noChangeArrowheads="1"/>
          </p:cNvSpPr>
          <p:nvPr>
            <p:ph type="title"/>
          </p:nvPr>
        </p:nvSpPr>
        <p:spPr>
          <a:ln/>
        </p:spPr>
        <p:txBody>
          <a:bodyPr/>
          <a:lstStyle/>
          <a:p>
            <a:r>
              <a:rPr lang="en-US" sz="3200" dirty="0"/>
              <a:t>Looking for Data (2)</a:t>
            </a:r>
          </a:p>
        </p:txBody>
      </p:sp>
      <p:sp>
        <p:nvSpPr>
          <p:cNvPr id="91139" name="Rectangle 3"/>
          <p:cNvSpPr>
            <a:spLocks noGrp="1" noChangeArrowheads="1"/>
          </p:cNvSpPr>
          <p:nvPr>
            <p:ph type="body" idx="1"/>
          </p:nvPr>
        </p:nvSpPr>
        <p:spPr>
          <a:xfrm>
            <a:off x="685800" y="2133600"/>
            <a:ext cx="7772400" cy="4343400"/>
          </a:xfrm>
        </p:spPr>
        <p:txBody>
          <a:bodyPr/>
          <a:lstStyle/>
          <a:p>
            <a:r>
              <a:rPr lang="en-US" dirty="0"/>
              <a:t>If the correct data is not in cache, the hardware memory manager declares a “cache miss.”  </a:t>
            </a:r>
            <a:r>
              <a:rPr lang="en-US" dirty="0">
                <a:solidFill>
                  <a:srgbClr val="CC9900"/>
                </a:solidFill>
              </a:rPr>
              <a:t>This means that the program must be delayed for several clock cycles while the required instruction or data is moved from DRAM to cache.  </a:t>
            </a:r>
          </a:p>
          <a:p>
            <a:r>
              <a:rPr lang="en-US" dirty="0">
                <a:solidFill>
                  <a:srgbClr val="CC3300"/>
                </a:solidFill>
              </a:rPr>
              <a:t>We see that a </a:t>
            </a:r>
            <a:r>
              <a:rPr lang="en-US" u="sng" dirty="0">
                <a:solidFill>
                  <a:srgbClr val="CC3300"/>
                </a:solidFill>
              </a:rPr>
              <a:t>cache miss</a:t>
            </a:r>
            <a:r>
              <a:rPr lang="en-US" dirty="0">
                <a:solidFill>
                  <a:srgbClr val="CC3300"/>
                </a:solidFill>
              </a:rPr>
              <a:t> is highly undesirable, since it </a:t>
            </a:r>
            <a:r>
              <a:rPr lang="en-US" u="sng" dirty="0">
                <a:solidFill>
                  <a:srgbClr val="CC3300"/>
                </a:solidFill>
              </a:rPr>
              <a:t>can substantially slow down the program</a:t>
            </a:r>
            <a:r>
              <a:rPr lang="en-US" dirty="0">
                <a:solidFill>
                  <a:srgbClr val="CC3300"/>
                </a:solidFill>
              </a:rPr>
              <a:t>.  </a:t>
            </a:r>
          </a:p>
          <a:p>
            <a:r>
              <a:rPr lang="en-US" dirty="0">
                <a:solidFill>
                  <a:schemeClr val="accent2"/>
                </a:solidFill>
              </a:rPr>
              <a:t>A key part of cache memory management, then, is to minimize the cache misses, which correspondingly increases the speed of execution of a program.  </a:t>
            </a:r>
          </a:p>
          <a:p>
            <a:r>
              <a:rPr lang="en-US" dirty="0"/>
              <a:t>There are a number of clever and effective cache management designs, which dramatically reduce cache misses and improve computer performance.  They are, however, beyond the scope of EE 2310.  </a:t>
            </a:r>
          </a:p>
        </p:txBody>
      </p:sp>
      <p:pic>
        <p:nvPicPr>
          <p:cNvPr id="5" name="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92162" name="Rectangle 2"/>
          <p:cNvSpPr>
            <a:spLocks noGrp="1" noChangeArrowheads="1"/>
          </p:cNvSpPr>
          <p:nvPr>
            <p:ph type="title"/>
          </p:nvPr>
        </p:nvSpPr>
        <p:spPr>
          <a:ln/>
        </p:spPr>
        <p:txBody>
          <a:bodyPr/>
          <a:lstStyle/>
          <a:p>
            <a:r>
              <a:rPr lang="en-US" sz="3200" dirty="0"/>
              <a:t>Cache Diagram</a:t>
            </a:r>
          </a:p>
        </p:txBody>
      </p:sp>
      <p:sp>
        <p:nvSpPr>
          <p:cNvPr id="92187" name="Text Box 27"/>
          <p:cNvSpPr txBox="1">
            <a:spLocks noChangeArrowheads="1"/>
          </p:cNvSpPr>
          <p:nvPr/>
        </p:nvSpPr>
        <p:spPr bwMode="auto">
          <a:xfrm>
            <a:off x="658825" y="5646003"/>
            <a:ext cx="7875575" cy="830997"/>
          </a:xfrm>
          <a:prstGeom prst="rect">
            <a:avLst/>
          </a:prstGeom>
          <a:noFill/>
          <a:ln w="9525" algn="ctr">
            <a:noFill/>
            <a:miter lim="800000"/>
            <a:headEnd/>
            <a:tailEnd/>
          </a:ln>
          <a:effectLst/>
        </p:spPr>
        <p:txBody>
          <a:bodyPr wrap="square">
            <a:spAutoFit/>
          </a:bodyPr>
          <a:lstStyle/>
          <a:p>
            <a:pPr algn="l"/>
            <a:r>
              <a:rPr lang="en-US" sz="1600" b="1" dirty="0">
                <a:solidFill>
                  <a:srgbClr val="FF0000"/>
                </a:solidFill>
              </a:rPr>
              <a:t>Cache management </a:t>
            </a:r>
            <a:r>
              <a:rPr lang="en-US" sz="1600" b="1" dirty="0" smtClean="0">
                <a:solidFill>
                  <a:srgbClr val="FF0000"/>
                </a:solidFill>
              </a:rPr>
              <a:t>HW includes </a:t>
            </a:r>
            <a:r>
              <a:rPr lang="en-US" sz="1600" b="1" dirty="0">
                <a:solidFill>
                  <a:srgbClr val="FF0000"/>
                </a:solidFill>
              </a:rPr>
              <a:t>subsystems to predict usage and move data or instructions from DRAM to cache as appropriate.  A “cache miss” </a:t>
            </a:r>
            <a:r>
              <a:rPr lang="en-US" sz="1600" b="1" dirty="0" smtClean="0">
                <a:solidFill>
                  <a:srgbClr val="FF0000"/>
                </a:solidFill>
              </a:rPr>
              <a:t>initiates </a:t>
            </a:r>
            <a:r>
              <a:rPr lang="en-US" sz="1600" b="1" dirty="0">
                <a:solidFill>
                  <a:srgbClr val="FF0000"/>
                </a:solidFill>
              </a:rPr>
              <a:t>DRAM access for transfer to cache.  </a:t>
            </a:r>
          </a:p>
        </p:txBody>
      </p:sp>
      <p:grpSp>
        <p:nvGrpSpPr>
          <p:cNvPr id="9" name="Group 8"/>
          <p:cNvGrpSpPr/>
          <p:nvPr/>
        </p:nvGrpSpPr>
        <p:grpSpPr>
          <a:xfrm>
            <a:off x="685800" y="1954316"/>
            <a:ext cx="8153400" cy="3760684"/>
            <a:chOff x="457200" y="1981200"/>
            <a:chExt cx="8153400" cy="3760684"/>
          </a:xfrm>
        </p:grpSpPr>
        <p:sp>
          <p:nvSpPr>
            <p:cNvPr id="27" name="AutoShape 11"/>
            <p:cNvSpPr>
              <a:spLocks noChangeArrowheads="1"/>
            </p:cNvSpPr>
            <p:nvPr/>
          </p:nvSpPr>
          <p:spPr bwMode="auto">
            <a:xfrm>
              <a:off x="457200" y="2438400"/>
              <a:ext cx="4038600" cy="2133600"/>
            </a:xfrm>
            <a:prstGeom prst="roundRect">
              <a:avLst>
                <a:gd name="adj" fmla="val 16667"/>
              </a:avLst>
            </a:prstGeom>
            <a:solidFill>
              <a:schemeClr val="bg1"/>
            </a:solidFill>
            <a:ln w="28575" algn="ctr">
              <a:solidFill>
                <a:srgbClr val="CC3300"/>
              </a:solidFill>
              <a:round/>
              <a:headEnd/>
              <a:tailEnd/>
            </a:ln>
            <a:effectLst>
              <a:outerShdw dist="107763" dir="2700000" algn="ctr" rotWithShape="0">
                <a:schemeClr val="bg2">
                  <a:alpha val="50000"/>
                </a:schemeClr>
              </a:outerShdw>
            </a:effectLst>
          </p:spPr>
          <p:txBody>
            <a:bodyPr wrap="none" anchor="ctr"/>
            <a:lstStyle/>
            <a:p>
              <a:endParaRPr lang="en-US" dirty="0"/>
            </a:p>
          </p:txBody>
        </p:sp>
        <p:sp>
          <p:nvSpPr>
            <p:cNvPr id="28" name="AutoShape 4"/>
            <p:cNvSpPr>
              <a:spLocks noChangeArrowheads="1"/>
            </p:cNvSpPr>
            <p:nvPr/>
          </p:nvSpPr>
          <p:spPr bwMode="auto">
            <a:xfrm>
              <a:off x="609600" y="2667000"/>
              <a:ext cx="1371600" cy="1676400"/>
            </a:xfrm>
            <a:prstGeom prst="roundRect">
              <a:avLst>
                <a:gd name="adj" fmla="val 16667"/>
              </a:avLst>
            </a:prstGeom>
            <a:solidFill>
              <a:srgbClr val="FFFFFF"/>
            </a:solidFill>
            <a:ln w="28575" algn="ctr">
              <a:solidFill>
                <a:srgbClr val="CC3300"/>
              </a:solidFill>
              <a:round/>
              <a:headEnd/>
              <a:tailEnd/>
            </a:ln>
            <a:effectLst>
              <a:outerShdw dist="107763" dir="2700000" algn="ctr" rotWithShape="0">
                <a:schemeClr val="bg2">
                  <a:alpha val="50000"/>
                </a:schemeClr>
              </a:outerShdw>
            </a:effectLst>
          </p:spPr>
          <p:txBody>
            <a:bodyPr wrap="none" anchor="ctr"/>
            <a:lstStyle/>
            <a:p>
              <a:endParaRPr lang="en-US" dirty="0"/>
            </a:p>
          </p:txBody>
        </p:sp>
        <p:sp>
          <p:nvSpPr>
            <p:cNvPr id="29" name="Text Box 5"/>
            <p:cNvSpPr txBox="1">
              <a:spLocks noChangeArrowheads="1"/>
            </p:cNvSpPr>
            <p:nvPr/>
          </p:nvSpPr>
          <p:spPr bwMode="auto">
            <a:xfrm>
              <a:off x="914400" y="2667000"/>
              <a:ext cx="811213" cy="457200"/>
            </a:xfrm>
            <a:prstGeom prst="rect">
              <a:avLst/>
            </a:prstGeom>
            <a:noFill/>
            <a:ln w="9525" algn="ctr">
              <a:noFill/>
              <a:miter lim="800000"/>
              <a:headEnd/>
              <a:tailEnd/>
            </a:ln>
            <a:effectLst/>
          </p:spPr>
          <p:txBody>
            <a:bodyPr wrap="none">
              <a:spAutoFit/>
            </a:bodyPr>
            <a:lstStyle/>
            <a:p>
              <a:r>
                <a:rPr lang="en-US" b="1" dirty="0">
                  <a:solidFill>
                    <a:srgbClr val="CC3300"/>
                  </a:solidFill>
                </a:rPr>
                <a:t>CPU</a:t>
              </a:r>
            </a:p>
          </p:txBody>
        </p:sp>
        <p:sp>
          <p:nvSpPr>
            <p:cNvPr id="30" name="AutoShape 6"/>
            <p:cNvSpPr>
              <a:spLocks noChangeArrowheads="1"/>
            </p:cNvSpPr>
            <p:nvPr/>
          </p:nvSpPr>
          <p:spPr bwMode="auto">
            <a:xfrm>
              <a:off x="685800" y="3733800"/>
              <a:ext cx="1192213" cy="457200"/>
            </a:xfrm>
            <a:prstGeom prst="roundRect">
              <a:avLst>
                <a:gd name="adj" fmla="val 16667"/>
              </a:avLst>
            </a:prstGeom>
            <a:solidFill>
              <a:srgbClr val="FFFFFF"/>
            </a:solidFill>
            <a:ln w="28575" algn="ctr">
              <a:solidFill>
                <a:srgbClr val="996633"/>
              </a:solidFill>
              <a:round/>
              <a:headEnd/>
              <a:tailEnd/>
            </a:ln>
            <a:effectLst>
              <a:outerShdw dist="107763" dir="2700000" algn="ctr" rotWithShape="0">
                <a:schemeClr val="bg2">
                  <a:alpha val="50000"/>
                </a:schemeClr>
              </a:outerShdw>
            </a:effectLst>
          </p:spPr>
          <p:txBody>
            <a:bodyPr wrap="none" anchor="ctr"/>
            <a:lstStyle/>
            <a:p>
              <a:r>
                <a:rPr lang="en-US" sz="1800" b="1" dirty="0">
                  <a:solidFill>
                    <a:srgbClr val="996633"/>
                  </a:solidFill>
                </a:rPr>
                <a:t>Registers</a:t>
              </a:r>
            </a:p>
          </p:txBody>
        </p:sp>
        <p:sp>
          <p:nvSpPr>
            <p:cNvPr id="31" name="Line 8"/>
            <p:cNvSpPr>
              <a:spLocks noChangeShapeType="1"/>
            </p:cNvSpPr>
            <p:nvPr/>
          </p:nvSpPr>
          <p:spPr bwMode="auto">
            <a:xfrm>
              <a:off x="1981200" y="3505200"/>
              <a:ext cx="381000" cy="0"/>
            </a:xfrm>
            <a:prstGeom prst="line">
              <a:avLst/>
            </a:prstGeom>
            <a:noFill/>
            <a:ln w="57150">
              <a:solidFill>
                <a:schemeClr val="tx1"/>
              </a:solidFill>
              <a:round/>
              <a:headEnd type="triangle" w="med" len="med"/>
              <a:tailEnd type="triangle" w="med" len="med"/>
            </a:ln>
            <a:effectLst/>
          </p:spPr>
          <p:txBody>
            <a:bodyPr wrap="none" anchor="ctr"/>
            <a:lstStyle/>
            <a:p>
              <a:endParaRPr lang="en-US" dirty="0"/>
            </a:p>
          </p:txBody>
        </p:sp>
        <p:sp>
          <p:nvSpPr>
            <p:cNvPr id="32" name="AutoShape 9"/>
            <p:cNvSpPr>
              <a:spLocks noChangeArrowheads="1"/>
            </p:cNvSpPr>
            <p:nvPr/>
          </p:nvSpPr>
          <p:spPr bwMode="auto">
            <a:xfrm>
              <a:off x="2362200" y="2667000"/>
              <a:ext cx="762000" cy="1676400"/>
            </a:xfrm>
            <a:prstGeom prst="roundRect">
              <a:avLst>
                <a:gd name="adj" fmla="val 16667"/>
              </a:avLst>
            </a:prstGeom>
            <a:solidFill>
              <a:srgbClr val="FFFFFF"/>
            </a:solidFill>
            <a:ln w="28575" algn="ctr">
              <a:solidFill>
                <a:schemeClr val="tx1">
                  <a:lumMod val="75000"/>
                  <a:lumOff val="25000"/>
                </a:schemeClr>
              </a:solidFill>
              <a:round/>
              <a:headEnd/>
              <a:tailEnd/>
            </a:ln>
            <a:effectLst>
              <a:outerShdw dist="107763" dir="2700000" algn="ctr" rotWithShape="0">
                <a:schemeClr val="bg2">
                  <a:alpha val="50000"/>
                </a:schemeClr>
              </a:outerShdw>
            </a:effectLst>
          </p:spPr>
          <p:txBody>
            <a:bodyPr wrap="none" anchor="ctr"/>
            <a:lstStyle/>
            <a:p>
              <a:r>
                <a:rPr lang="en-US" sz="1800" b="1" dirty="0" smtClean="0">
                  <a:solidFill>
                    <a:schemeClr val="tx1">
                      <a:lumMod val="75000"/>
                      <a:lumOff val="25000"/>
                    </a:schemeClr>
                  </a:solidFill>
                </a:rPr>
                <a:t>L1</a:t>
              </a:r>
              <a:endParaRPr lang="en-US" sz="1800" b="1" dirty="0">
                <a:solidFill>
                  <a:schemeClr val="tx1">
                    <a:lumMod val="75000"/>
                    <a:lumOff val="25000"/>
                  </a:schemeClr>
                </a:solidFill>
              </a:endParaRPr>
            </a:p>
            <a:p>
              <a:r>
                <a:rPr lang="en-US" sz="1800" b="1" dirty="0">
                  <a:solidFill>
                    <a:schemeClr val="tx1">
                      <a:lumMod val="75000"/>
                      <a:lumOff val="25000"/>
                    </a:schemeClr>
                  </a:solidFill>
                </a:rPr>
                <a:t>Cache</a:t>
              </a:r>
            </a:p>
          </p:txBody>
        </p:sp>
        <p:sp>
          <p:nvSpPr>
            <p:cNvPr id="33" name="Text Box 12"/>
            <p:cNvSpPr txBox="1">
              <a:spLocks noChangeArrowheads="1"/>
            </p:cNvSpPr>
            <p:nvPr/>
          </p:nvSpPr>
          <p:spPr bwMode="auto">
            <a:xfrm>
              <a:off x="1731098" y="2057400"/>
              <a:ext cx="1697902" cy="461665"/>
            </a:xfrm>
            <a:prstGeom prst="rect">
              <a:avLst/>
            </a:prstGeom>
            <a:noFill/>
            <a:ln w="9525" algn="ctr">
              <a:noFill/>
              <a:miter lim="800000"/>
              <a:headEnd/>
              <a:tailEnd/>
            </a:ln>
            <a:effectLst/>
          </p:spPr>
          <p:txBody>
            <a:bodyPr wrap="none">
              <a:spAutoFit/>
            </a:bodyPr>
            <a:lstStyle/>
            <a:p>
              <a:r>
                <a:rPr lang="en-US" b="1" dirty="0" smtClean="0">
                  <a:solidFill>
                    <a:srgbClr val="CC3300"/>
                  </a:solidFill>
                </a:rPr>
                <a:t>Single CPU</a:t>
              </a:r>
              <a:endParaRPr lang="en-US" b="1" dirty="0">
                <a:solidFill>
                  <a:srgbClr val="CC3300"/>
                </a:solidFill>
              </a:endParaRPr>
            </a:p>
          </p:txBody>
        </p:sp>
        <p:sp>
          <p:nvSpPr>
            <p:cNvPr id="34" name="AutoShape 13"/>
            <p:cNvSpPr>
              <a:spLocks noChangeArrowheads="1"/>
            </p:cNvSpPr>
            <p:nvPr/>
          </p:nvSpPr>
          <p:spPr bwMode="auto">
            <a:xfrm>
              <a:off x="3505200" y="2667000"/>
              <a:ext cx="685800" cy="1676400"/>
            </a:xfrm>
            <a:prstGeom prst="roundRect">
              <a:avLst>
                <a:gd name="adj" fmla="val 16667"/>
              </a:avLst>
            </a:prstGeom>
            <a:solidFill>
              <a:srgbClr val="FFFFFF"/>
            </a:solidFill>
            <a:ln w="28575" algn="ctr">
              <a:solidFill>
                <a:schemeClr val="accent1"/>
              </a:solidFill>
              <a:round/>
              <a:headEnd/>
              <a:tailEnd/>
            </a:ln>
            <a:effectLst>
              <a:outerShdw dist="107763" dir="2700000" algn="ctr" rotWithShape="0">
                <a:schemeClr val="bg2">
                  <a:alpha val="50000"/>
                </a:schemeClr>
              </a:outerShdw>
            </a:effectLst>
          </p:spPr>
          <p:txBody>
            <a:bodyPr wrap="none" anchor="ctr"/>
            <a:lstStyle/>
            <a:p>
              <a:r>
                <a:rPr lang="en-US" sz="1800" b="1" dirty="0" smtClean="0">
                  <a:solidFill>
                    <a:schemeClr val="accent1"/>
                  </a:solidFill>
                </a:rPr>
                <a:t>L2</a:t>
              </a:r>
              <a:endParaRPr lang="en-US" sz="1800" b="1" dirty="0">
                <a:solidFill>
                  <a:schemeClr val="accent1"/>
                </a:solidFill>
              </a:endParaRPr>
            </a:p>
            <a:p>
              <a:r>
                <a:rPr lang="en-US" sz="1800" b="1" dirty="0">
                  <a:solidFill>
                    <a:schemeClr val="accent1"/>
                  </a:solidFill>
                </a:rPr>
                <a:t>Cache</a:t>
              </a:r>
            </a:p>
          </p:txBody>
        </p:sp>
        <p:sp>
          <p:nvSpPr>
            <p:cNvPr id="37" name="AutoShape 16"/>
            <p:cNvSpPr>
              <a:spLocks noChangeArrowheads="1"/>
            </p:cNvSpPr>
            <p:nvPr/>
          </p:nvSpPr>
          <p:spPr bwMode="auto">
            <a:xfrm>
              <a:off x="5867400" y="2362200"/>
              <a:ext cx="762000" cy="2286000"/>
            </a:xfrm>
            <a:prstGeom prst="roundRect">
              <a:avLst>
                <a:gd name="adj" fmla="val 16667"/>
              </a:avLst>
            </a:prstGeom>
            <a:solidFill>
              <a:srgbClr val="FFFFFF"/>
            </a:solidFill>
            <a:ln w="28575" algn="ctr">
              <a:solidFill>
                <a:schemeClr val="accent2"/>
              </a:solidFill>
              <a:round/>
              <a:headEnd/>
              <a:tailEnd/>
            </a:ln>
            <a:effectLst>
              <a:outerShdw dist="107763" dir="2700000" algn="ctr" rotWithShape="0">
                <a:schemeClr val="bg2">
                  <a:alpha val="50000"/>
                </a:schemeClr>
              </a:outerShdw>
            </a:effectLst>
          </p:spPr>
          <p:txBody>
            <a:bodyPr wrap="none" anchor="ctr"/>
            <a:lstStyle/>
            <a:p>
              <a:r>
                <a:rPr lang="en-US" sz="1800" b="1" dirty="0">
                  <a:solidFill>
                    <a:schemeClr val="accent2"/>
                  </a:solidFill>
                </a:rPr>
                <a:t>DRAM</a:t>
              </a:r>
            </a:p>
          </p:txBody>
        </p:sp>
        <p:sp>
          <p:nvSpPr>
            <p:cNvPr id="38" name="Line 17"/>
            <p:cNvSpPr>
              <a:spLocks noChangeShapeType="1"/>
            </p:cNvSpPr>
            <p:nvPr/>
          </p:nvSpPr>
          <p:spPr bwMode="auto">
            <a:xfrm>
              <a:off x="6629400" y="3505200"/>
              <a:ext cx="533400" cy="0"/>
            </a:xfrm>
            <a:prstGeom prst="line">
              <a:avLst/>
            </a:prstGeom>
            <a:noFill/>
            <a:ln w="57150">
              <a:solidFill>
                <a:schemeClr val="tx1"/>
              </a:solidFill>
              <a:round/>
              <a:headEnd type="triangle" w="med" len="med"/>
              <a:tailEnd type="triangle" w="med" len="med"/>
            </a:ln>
            <a:effectLst/>
          </p:spPr>
          <p:txBody>
            <a:bodyPr wrap="none" anchor="ctr"/>
            <a:lstStyle/>
            <a:p>
              <a:endParaRPr lang="en-US" dirty="0"/>
            </a:p>
          </p:txBody>
        </p:sp>
        <p:sp>
          <p:nvSpPr>
            <p:cNvPr id="39" name="Oval 18"/>
            <p:cNvSpPr>
              <a:spLocks noChangeArrowheads="1"/>
            </p:cNvSpPr>
            <p:nvPr/>
          </p:nvSpPr>
          <p:spPr bwMode="auto">
            <a:xfrm>
              <a:off x="7162800" y="2819400"/>
              <a:ext cx="1447800" cy="1371600"/>
            </a:xfrm>
            <a:prstGeom prst="ellipse">
              <a:avLst/>
            </a:prstGeom>
            <a:solidFill>
              <a:srgbClr val="FFFFFF"/>
            </a:solidFill>
            <a:ln w="28575" algn="ctr">
              <a:solidFill>
                <a:srgbClr val="009900"/>
              </a:solidFill>
              <a:round/>
              <a:headEnd/>
              <a:tailEnd/>
            </a:ln>
            <a:effectLst>
              <a:outerShdw dist="107763" dir="2700000" algn="ctr" rotWithShape="0">
                <a:schemeClr val="bg2">
                  <a:alpha val="50000"/>
                </a:schemeClr>
              </a:outerShdw>
            </a:effectLst>
          </p:spPr>
          <p:txBody>
            <a:bodyPr wrap="none" anchor="ctr"/>
            <a:lstStyle/>
            <a:p>
              <a:r>
                <a:rPr lang="en-US" b="1" dirty="0">
                  <a:solidFill>
                    <a:srgbClr val="009900"/>
                  </a:solidFill>
                </a:rPr>
                <a:t>HDD</a:t>
              </a:r>
            </a:p>
          </p:txBody>
        </p:sp>
        <p:sp>
          <p:nvSpPr>
            <p:cNvPr id="25" name="Line 8"/>
            <p:cNvSpPr>
              <a:spLocks noChangeShapeType="1"/>
            </p:cNvSpPr>
            <p:nvPr/>
          </p:nvSpPr>
          <p:spPr bwMode="auto">
            <a:xfrm>
              <a:off x="3124200" y="3505200"/>
              <a:ext cx="381000" cy="0"/>
            </a:xfrm>
            <a:prstGeom prst="line">
              <a:avLst/>
            </a:prstGeom>
            <a:noFill/>
            <a:ln w="57150">
              <a:solidFill>
                <a:schemeClr val="tx1"/>
              </a:solidFill>
              <a:round/>
              <a:headEnd type="triangle" w="med" len="med"/>
              <a:tailEnd type="triangle" w="med" len="med"/>
            </a:ln>
            <a:effectLst/>
          </p:spPr>
          <p:txBody>
            <a:bodyPr wrap="none" anchor="ctr"/>
            <a:lstStyle/>
            <a:p>
              <a:endParaRPr lang="en-US" dirty="0"/>
            </a:p>
          </p:txBody>
        </p:sp>
        <p:sp>
          <p:nvSpPr>
            <p:cNvPr id="40" name="AutoShape 13"/>
            <p:cNvSpPr>
              <a:spLocks noChangeArrowheads="1"/>
            </p:cNvSpPr>
            <p:nvPr/>
          </p:nvSpPr>
          <p:spPr bwMode="auto">
            <a:xfrm>
              <a:off x="4572000" y="2667000"/>
              <a:ext cx="685800" cy="1676400"/>
            </a:xfrm>
            <a:prstGeom prst="roundRect">
              <a:avLst>
                <a:gd name="adj" fmla="val 16667"/>
              </a:avLst>
            </a:prstGeom>
            <a:solidFill>
              <a:srgbClr val="FFFFFF"/>
            </a:solidFill>
            <a:ln w="28575" algn="ctr">
              <a:solidFill>
                <a:srgbClr val="996633"/>
              </a:solidFill>
              <a:round/>
              <a:headEnd/>
              <a:tailEnd/>
            </a:ln>
            <a:effectLst>
              <a:outerShdw dist="107763" dir="2700000" algn="ctr" rotWithShape="0">
                <a:schemeClr val="bg2">
                  <a:alpha val="50000"/>
                </a:schemeClr>
              </a:outerShdw>
            </a:effectLst>
          </p:spPr>
          <p:txBody>
            <a:bodyPr wrap="none" anchor="ctr"/>
            <a:lstStyle/>
            <a:p>
              <a:r>
                <a:rPr lang="en-US" sz="1800" b="1" dirty="0" smtClean="0">
                  <a:solidFill>
                    <a:srgbClr val="996633"/>
                  </a:solidFill>
                </a:rPr>
                <a:t>L3</a:t>
              </a:r>
              <a:endParaRPr lang="en-US" sz="1800" b="1" dirty="0">
                <a:solidFill>
                  <a:srgbClr val="996633"/>
                </a:solidFill>
              </a:endParaRPr>
            </a:p>
            <a:p>
              <a:r>
                <a:rPr lang="en-US" sz="1800" b="1" dirty="0">
                  <a:solidFill>
                    <a:srgbClr val="996633"/>
                  </a:solidFill>
                </a:rPr>
                <a:t>Cache</a:t>
              </a:r>
            </a:p>
          </p:txBody>
        </p:sp>
        <p:sp>
          <p:nvSpPr>
            <p:cNvPr id="41" name="Line 8"/>
            <p:cNvSpPr>
              <a:spLocks noChangeShapeType="1"/>
            </p:cNvSpPr>
            <p:nvPr/>
          </p:nvSpPr>
          <p:spPr bwMode="auto">
            <a:xfrm>
              <a:off x="4191000" y="3505200"/>
              <a:ext cx="381000" cy="0"/>
            </a:xfrm>
            <a:prstGeom prst="line">
              <a:avLst/>
            </a:prstGeom>
            <a:noFill/>
            <a:ln w="57150">
              <a:solidFill>
                <a:schemeClr val="tx1"/>
              </a:solidFill>
              <a:round/>
              <a:headEnd type="triangle" w="med" len="med"/>
              <a:tailEnd type="triangle" w="med" len="med"/>
            </a:ln>
            <a:effectLst/>
          </p:spPr>
          <p:txBody>
            <a:bodyPr wrap="none" anchor="ctr"/>
            <a:lstStyle/>
            <a:p>
              <a:endParaRPr lang="en-US" dirty="0"/>
            </a:p>
          </p:txBody>
        </p:sp>
        <p:cxnSp>
          <p:nvCxnSpPr>
            <p:cNvPr id="4" name="Straight Arrow Connector 3"/>
            <p:cNvCxnSpPr/>
            <p:nvPr/>
          </p:nvCxnSpPr>
          <p:spPr bwMode="auto">
            <a:xfrm flipH="1">
              <a:off x="5410200" y="2288232"/>
              <a:ext cx="1485900"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5" name="TextBox 4"/>
            <p:cNvSpPr txBox="1"/>
            <p:nvPr/>
          </p:nvSpPr>
          <p:spPr>
            <a:xfrm>
              <a:off x="6482358" y="1981200"/>
              <a:ext cx="1545616" cy="338554"/>
            </a:xfrm>
            <a:prstGeom prst="rect">
              <a:avLst/>
            </a:prstGeom>
            <a:noFill/>
          </p:spPr>
          <p:txBody>
            <a:bodyPr wrap="none" rtlCol="0">
              <a:spAutoFit/>
            </a:bodyPr>
            <a:lstStyle/>
            <a:p>
              <a:r>
                <a:rPr lang="en-US" sz="1600" b="1" dirty="0" smtClean="0">
                  <a:solidFill>
                    <a:srgbClr val="FF0000"/>
                  </a:solidFill>
                </a:rPr>
                <a:t>Chip Boundary</a:t>
              </a:r>
              <a:endParaRPr lang="en-US" sz="1600" b="1" dirty="0">
                <a:solidFill>
                  <a:srgbClr val="FF0000"/>
                </a:solidFill>
              </a:endParaRPr>
            </a:p>
          </p:txBody>
        </p:sp>
        <p:cxnSp>
          <p:nvCxnSpPr>
            <p:cNvPr id="7" name="Straight Connector 6"/>
            <p:cNvCxnSpPr/>
            <p:nvPr/>
          </p:nvCxnSpPr>
          <p:spPr bwMode="auto">
            <a:xfrm>
              <a:off x="5410200" y="2133600"/>
              <a:ext cx="38100" cy="2743200"/>
            </a:xfrm>
            <a:prstGeom prst="line">
              <a:avLst/>
            </a:prstGeom>
            <a:solidFill>
              <a:schemeClr val="accent1"/>
            </a:solidFill>
            <a:ln w="38100" cap="flat" cmpd="sng" algn="ctr">
              <a:solidFill>
                <a:srgbClr val="FF0000"/>
              </a:solidFill>
              <a:prstDash val="lgDash"/>
              <a:round/>
              <a:headEnd type="none" w="med" len="med"/>
              <a:tailEnd type="none" w="med" len="med"/>
            </a:ln>
            <a:effectLst/>
          </p:spPr>
        </p:cxnSp>
        <p:sp>
          <p:nvSpPr>
            <p:cNvPr id="36" name="Line 15"/>
            <p:cNvSpPr>
              <a:spLocks noChangeShapeType="1"/>
            </p:cNvSpPr>
            <p:nvPr/>
          </p:nvSpPr>
          <p:spPr bwMode="auto">
            <a:xfrm flipV="1">
              <a:off x="5257800" y="3505198"/>
              <a:ext cx="609600" cy="12934"/>
            </a:xfrm>
            <a:prstGeom prst="line">
              <a:avLst/>
            </a:prstGeom>
            <a:noFill/>
            <a:ln w="57150">
              <a:solidFill>
                <a:schemeClr val="tx1"/>
              </a:solidFill>
              <a:round/>
              <a:headEnd type="triangle" w="med" len="med"/>
              <a:tailEnd type="triangle" w="med" len="med"/>
            </a:ln>
            <a:effectLst/>
          </p:spPr>
          <p:txBody>
            <a:bodyPr wrap="none" anchor="ctr"/>
            <a:lstStyle/>
            <a:p>
              <a:endParaRPr lang="en-US" dirty="0"/>
            </a:p>
          </p:txBody>
        </p:sp>
        <p:grpSp>
          <p:nvGrpSpPr>
            <p:cNvPr id="8" name="Group 7"/>
            <p:cNvGrpSpPr/>
            <p:nvPr/>
          </p:nvGrpSpPr>
          <p:grpSpPr>
            <a:xfrm>
              <a:off x="2438400" y="4343400"/>
              <a:ext cx="4191000" cy="1398484"/>
              <a:chOff x="2438400" y="4343400"/>
              <a:chExt cx="4191000" cy="1398484"/>
            </a:xfrm>
          </p:grpSpPr>
          <p:sp>
            <p:nvSpPr>
              <p:cNvPr id="92181" name="AutoShape 21"/>
              <p:cNvSpPr>
                <a:spLocks noChangeArrowheads="1"/>
              </p:cNvSpPr>
              <p:nvPr/>
            </p:nvSpPr>
            <p:spPr bwMode="auto">
              <a:xfrm>
                <a:off x="5867400" y="4674066"/>
                <a:ext cx="762000" cy="1066800"/>
              </a:xfrm>
              <a:prstGeom prst="upArrowCallout">
                <a:avLst>
                  <a:gd name="adj1" fmla="val 25000"/>
                  <a:gd name="adj2" fmla="val 25000"/>
                  <a:gd name="adj3" fmla="val 23333"/>
                  <a:gd name="adj4" fmla="val 66667"/>
                </a:avLst>
              </a:prstGeom>
              <a:solidFill>
                <a:schemeClr val="folHlink">
                  <a:alpha val="70000"/>
                </a:schemeClr>
              </a:solidFill>
              <a:ln w="28575" algn="ctr">
                <a:solidFill>
                  <a:schemeClr val="bg2"/>
                </a:solidFill>
                <a:miter lim="800000"/>
                <a:headEnd/>
                <a:tailEnd/>
              </a:ln>
              <a:effectLst/>
            </p:spPr>
            <p:txBody>
              <a:bodyPr wrap="none" anchor="ctr"/>
              <a:lstStyle/>
              <a:p>
                <a:endParaRPr lang="en-US" dirty="0"/>
              </a:p>
            </p:txBody>
          </p:sp>
          <p:sp>
            <p:nvSpPr>
              <p:cNvPr id="92183" name="AutoShape 23"/>
              <p:cNvSpPr>
                <a:spLocks noChangeArrowheads="1"/>
              </p:cNvSpPr>
              <p:nvPr/>
            </p:nvSpPr>
            <p:spPr bwMode="auto">
              <a:xfrm>
                <a:off x="5181600" y="5056084"/>
                <a:ext cx="685800" cy="685800"/>
              </a:xfrm>
              <a:prstGeom prst="leftRightArrowCallout">
                <a:avLst>
                  <a:gd name="adj1" fmla="val 32143"/>
                  <a:gd name="adj2" fmla="val 32143"/>
                  <a:gd name="adj3" fmla="val 12500"/>
                  <a:gd name="adj4" fmla="val 50000"/>
                </a:avLst>
              </a:prstGeom>
              <a:solidFill>
                <a:schemeClr val="folHlink">
                  <a:alpha val="70000"/>
                </a:schemeClr>
              </a:solidFill>
              <a:ln w="28575" algn="ctr">
                <a:solidFill>
                  <a:schemeClr val="bg2"/>
                </a:solidFill>
                <a:miter lim="800000"/>
                <a:headEnd/>
                <a:tailEnd/>
              </a:ln>
              <a:effectLst/>
            </p:spPr>
            <p:txBody>
              <a:bodyPr wrap="none" anchor="ctr"/>
              <a:lstStyle/>
              <a:p>
                <a:endParaRPr lang="en-US" dirty="0"/>
              </a:p>
            </p:txBody>
          </p:sp>
          <p:sp>
            <p:nvSpPr>
              <p:cNvPr id="92184" name="AutoShape 24"/>
              <p:cNvSpPr>
                <a:spLocks noChangeArrowheads="1"/>
              </p:cNvSpPr>
              <p:nvPr/>
            </p:nvSpPr>
            <p:spPr bwMode="auto">
              <a:xfrm>
                <a:off x="2971800" y="5029200"/>
                <a:ext cx="609600" cy="685800"/>
              </a:xfrm>
              <a:prstGeom prst="leftRightArrowCallout">
                <a:avLst>
                  <a:gd name="adj1" fmla="val 25000"/>
                  <a:gd name="adj2" fmla="val 25000"/>
                  <a:gd name="adj3" fmla="val 13889"/>
                  <a:gd name="adj4" fmla="val 50000"/>
                </a:avLst>
              </a:prstGeom>
              <a:solidFill>
                <a:schemeClr val="folHlink">
                  <a:alpha val="70000"/>
                </a:schemeClr>
              </a:solidFill>
              <a:ln w="28575" algn="ctr">
                <a:solidFill>
                  <a:schemeClr val="bg2"/>
                </a:solidFill>
                <a:miter lim="800000"/>
                <a:headEnd/>
                <a:tailEnd/>
              </a:ln>
              <a:effectLst/>
            </p:spPr>
            <p:txBody>
              <a:bodyPr wrap="none" anchor="ctr"/>
              <a:lstStyle/>
              <a:p>
                <a:endParaRPr lang="en-US" dirty="0"/>
              </a:p>
            </p:txBody>
          </p:sp>
          <p:sp>
            <p:nvSpPr>
              <p:cNvPr id="92185" name="AutoShape 25"/>
              <p:cNvSpPr>
                <a:spLocks noChangeArrowheads="1"/>
              </p:cNvSpPr>
              <p:nvPr/>
            </p:nvSpPr>
            <p:spPr bwMode="auto">
              <a:xfrm>
                <a:off x="2438400" y="4343400"/>
                <a:ext cx="533400" cy="1371600"/>
              </a:xfrm>
              <a:prstGeom prst="upArrowCallout">
                <a:avLst>
                  <a:gd name="adj1" fmla="val 25000"/>
                  <a:gd name="adj2" fmla="val 25000"/>
                  <a:gd name="adj3" fmla="val 30000"/>
                  <a:gd name="adj4" fmla="val 66667"/>
                </a:avLst>
              </a:prstGeom>
              <a:solidFill>
                <a:schemeClr val="folHlink">
                  <a:alpha val="70000"/>
                </a:schemeClr>
              </a:solidFill>
              <a:ln w="28575" algn="ctr">
                <a:solidFill>
                  <a:schemeClr val="bg2"/>
                </a:solidFill>
                <a:miter lim="800000"/>
                <a:headEnd/>
                <a:tailEnd/>
              </a:ln>
              <a:effectLst/>
            </p:spPr>
            <p:txBody>
              <a:bodyPr wrap="none" anchor="ctr"/>
              <a:lstStyle/>
              <a:p>
                <a:endParaRPr lang="en-US" dirty="0"/>
              </a:p>
            </p:txBody>
          </p:sp>
          <p:sp>
            <p:nvSpPr>
              <p:cNvPr id="26" name="AutoShape 25"/>
              <p:cNvSpPr>
                <a:spLocks noChangeArrowheads="1"/>
              </p:cNvSpPr>
              <p:nvPr/>
            </p:nvSpPr>
            <p:spPr bwMode="auto">
              <a:xfrm>
                <a:off x="3581400" y="4343400"/>
                <a:ext cx="533400" cy="1371600"/>
              </a:xfrm>
              <a:prstGeom prst="upArrowCallout">
                <a:avLst>
                  <a:gd name="adj1" fmla="val 25000"/>
                  <a:gd name="adj2" fmla="val 25000"/>
                  <a:gd name="adj3" fmla="val 30000"/>
                  <a:gd name="adj4" fmla="val 66667"/>
                </a:avLst>
              </a:prstGeom>
              <a:solidFill>
                <a:schemeClr val="folHlink">
                  <a:alpha val="70000"/>
                </a:schemeClr>
              </a:solidFill>
              <a:ln w="28575" algn="ctr">
                <a:solidFill>
                  <a:schemeClr val="bg2"/>
                </a:solidFill>
                <a:miter lim="800000"/>
                <a:headEnd/>
                <a:tailEnd/>
              </a:ln>
              <a:effectLst/>
            </p:spPr>
            <p:txBody>
              <a:bodyPr wrap="none" anchor="ctr"/>
              <a:lstStyle/>
              <a:p>
                <a:endParaRPr lang="en-US" dirty="0"/>
              </a:p>
            </p:txBody>
          </p:sp>
          <p:sp>
            <p:nvSpPr>
              <p:cNvPr id="43" name="AutoShape 25"/>
              <p:cNvSpPr>
                <a:spLocks noChangeArrowheads="1"/>
              </p:cNvSpPr>
              <p:nvPr/>
            </p:nvSpPr>
            <p:spPr bwMode="auto">
              <a:xfrm>
                <a:off x="4648200" y="4343400"/>
                <a:ext cx="533400" cy="1371600"/>
              </a:xfrm>
              <a:prstGeom prst="upArrowCallout">
                <a:avLst>
                  <a:gd name="adj1" fmla="val 25000"/>
                  <a:gd name="adj2" fmla="val 25000"/>
                  <a:gd name="adj3" fmla="val 30000"/>
                  <a:gd name="adj4" fmla="val 66667"/>
                </a:avLst>
              </a:prstGeom>
              <a:solidFill>
                <a:schemeClr val="folHlink">
                  <a:alpha val="70000"/>
                </a:schemeClr>
              </a:solidFill>
              <a:ln w="28575" algn="ctr">
                <a:solidFill>
                  <a:schemeClr val="bg2"/>
                </a:solidFill>
                <a:miter lim="800000"/>
                <a:headEnd/>
                <a:tailEnd/>
              </a:ln>
              <a:effectLst/>
            </p:spPr>
            <p:txBody>
              <a:bodyPr wrap="none" anchor="ctr"/>
              <a:lstStyle/>
              <a:p>
                <a:endParaRPr lang="en-US" dirty="0"/>
              </a:p>
            </p:txBody>
          </p:sp>
          <p:sp>
            <p:nvSpPr>
              <p:cNvPr id="44" name="AutoShape 24"/>
              <p:cNvSpPr>
                <a:spLocks noChangeArrowheads="1"/>
              </p:cNvSpPr>
              <p:nvPr/>
            </p:nvSpPr>
            <p:spPr bwMode="auto">
              <a:xfrm>
                <a:off x="4114800" y="5029200"/>
                <a:ext cx="533400" cy="685800"/>
              </a:xfrm>
              <a:prstGeom prst="leftRightArrowCallout">
                <a:avLst>
                  <a:gd name="adj1" fmla="val 25000"/>
                  <a:gd name="adj2" fmla="val 25000"/>
                  <a:gd name="adj3" fmla="val 13889"/>
                  <a:gd name="adj4" fmla="val 50000"/>
                </a:avLst>
              </a:prstGeom>
              <a:solidFill>
                <a:schemeClr val="folHlink">
                  <a:alpha val="70000"/>
                </a:schemeClr>
              </a:solidFill>
              <a:ln w="28575" algn="ctr">
                <a:solidFill>
                  <a:schemeClr val="bg2"/>
                </a:solidFill>
                <a:miter lim="800000"/>
                <a:headEnd/>
                <a:tailEnd/>
              </a:ln>
              <a:effectLst/>
            </p:spPr>
            <p:txBody>
              <a:bodyPr wrap="none" anchor="ctr"/>
              <a:lstStyle/>
              <a:p>
                <a:endParaRPr lang="en-US" dirty="0"/>
              </a:p>
            </p:txBody>
          </p:sp>
        </p:grpSp>
      </p:grpSp>
      <p:pic>
        <p:nvPicPr>
          <p:cNvPr id="2" name="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18786" name="Rectangle 2"/>
          <p:cNvSpPr>
            <a:spLocks noGrp="1" noChangeArrowheads="1"/>
          </p:cNvSpPr>
          <p:nvPr>
            <p:ph type="title"/>
          </p:nvPr>
        </p:nvSpPr>
        <p:spPr>
          <a:xfrm>
            <a:off x="1905000" y="1524000"/>
            <a:ext cx="5410200" cy="533400"/>
          </a:xfrm>
          <a:ln/>
        </p:spPr>
        <p:txBody>
          <a:bodyPr/>
          <a:lstStyle/>
          <a:p>
            <a:r>
              <a:rPr lang="en-US" sz="3200" dirty="0"/>
              <a:t>Summary</a:t>
            </a:r>
          </a:p>
        </p:txBody>
      </p:sp>
      <p:sp>
        <p:nvSpPr>
          <p:cNvPr id="118787" name="Rectangle 3"/>
          <p:cNvSpPr>
            <a:spLocks noGrp="1" noChangeArrowheads="1"/>
          </p:cNvSpPr>
          <p:nvPr>
            <p:ph type="body" idx="1"/>
          </p:nvPr>
        </p:nvSpPr>
        <p:spPr>
          <a:xfrm>
            <a:off x="685800" y="2133600"/>
            <a:ext cx="7772400" cy="4191000"/>
          </a:xfrm>
        </p:spPr>
        <p:txBody>
          <a:bodyPr/>
          <a:lstStyle/>
          <a:p>
            <a:r>
              <a:rPr lang="en-US" sz="2400" dirty="0">
                <a:solidFill>
                  <a:schemeClr val="accent1"/>
                </a:solidFill>
              </a:rPr>
              <a:t>Modern </a:t>
            </a:r>
            <a:r>
              <a:rPr lang="en-US" sz="2400" dirty="0" smtClean="0">
                <a:solidFill>
                  <a:schemeClr val="accent1"/>
                </a:solidFill>
              </a:rPr>
              <a:t>memory </a:t>
            </a:r>
            <a:r>
              <a:rPr lang="en-US" sz="2400" dirty="0">
                <a:solidFill>
                  <a:schemeClr val="accent1"/>
                </a:solidFill>
              </a:rPr>
              <a:t>management </a:t>
            </a:r>
            <a:r>
              <a:rPr lang="en-US" sz="2400" dirty="0" smtClean="0">
                <a:solidFill>
                  <a:schemeClr val="accent1"/>
                </a:solidFill>
              </a:rPr>
              <a:t>maximizes </a:t>
            </a:r>
            <a:r>
              <a:rPr lang="en-US" sz="2400" dirty="0">
                <a:solidFill>
                  <a:schemeClr val="accent1"/>
                </a:solidFill>
              </a:rPr>
              <a:t>the speed of computer processing while keeping system cost </a:t>
            </a:r>
            <a:r>
              <a:rPr lang="en-US" sz="2400" dirty="0" smtClean="0">
                <a:solidFill>
                  <a:schemeClr val="accent1"/>
                </a:solidFill>
              </a:rPr>
              <a:t>reasonable </a:t>
            </a:r>
            <a:r>
              <a:rPr lang="en-US" sz="2400" dirty="0">
                <a:solidFill>
                  <a:schemeClr val="accent1"/>
                </a:solidFill>
              </a:rPr>
              <a:t>for the user.  </a:t>
            </a:r>
          </a:p>
          <a:p>
            <a:r>
              <a:rPr lang="en-US" sz="2400" dirty="0" smtClean="0">
                <a:solidFill>
                  <a:schemeClr val="accent2"/>
                </a:solidFill>
              </a:rPr>
              <a:t>This </a:t>
            </a:r>
            <a:r>
              <a:rPr lang="en-US" sz="2400" dirty="0">
                <a:solidFill>
                  <a:schemeClr val="accent2"/>
                </a:solidFill>
              </a:rPr>
              <a:t>approach </a:t>
            </a:r>
            <a:r>
              <a:rPr lang="en-US" sz="2400" dirty="0" smtClean="0">
                <a:solidFill>
                  <a:schemeClr val="accent2"/>
                </a:solidFill>
              </a:rPr>
              <a:t>uses </a:t>
            </a:r>
            <a:r>
              <a:rPr lang="en-US" sz="2400" dirty="0">
                <a:solidFill>
                  <a:schemeClr val="accent2"/>
                </a:solidFill>
              </a:rPr>
              <a:t>a small amount of very fast SRAM </a:t>
            </a:r>
            <a:r>
              <a:rPr lang="en-US" sz="2400" dirty="0" smtClean="0">
                <a:solidFill>
                  <a:schemeClr val="accent2"/>
                </a:solidFill>
              </a:rPr>
              <a:t>cache memory which </a:t>
            </a:r>
            <a:r>
              <a:rPr lang="en-US" sz="2400" dirty="0">
                <a:solidFill>
                  <a:schemeClr val="accent2"/>
                </a:solidFill>
              </a:rPr>
              <a:t>are physically near the computer, a substantial amount of DRAM, which is still very fast, as the main “working memory,” and </a:t>
            </a:r>
            <a:r>
              <a:rPr lang="en-US" sz="2400" dirty="0" smtClean="0">
                <a:solidFill>
                  <a:schemeClr val="accent2"/>
                </a:solidFill>
              </a:rPr>
              <a:t>HDD </a:t>
            </a:r>
            <a:r>
              <a:rPr lang="en-US" sz="2400" dirty="0">
                <a:solidFill>
                  <a:schemeClr val="accent2"/>
                </a:solidFill>
              </a:rPr>
              <a:t>or flash </a:t>
            </a:r>
            <a:r>
              <a:rPr lang="en-US" sz="2400" dirty="0" smtClean="0">
                <a:solidFill>
                  <a:schemeClr val="accent2"/>
                </a:solidFill>
              </a:rPr>
              <a:t>memory for </a:t>
            </a:r>
            <a:r>
              <a:rPr lang="en-US" sz="2400" dirty="0">
                <a:solidFill>
                  <a:schemeClr val="accent2"/>
                </a:solidFill>
              </a:rPr>
              <a:t>large program storage</a:t>
            </a:r>
            <a:r>
              <a:rPr lang="en-US" sz="2400" dirty="0" smtClean="0">
                <a:solidFill>
                  <a:schemeClr val="accent2"/>
                </a:solidFill>
              </a:rPr>
              <a:t>.</a:t>
            </a:r>
            <a:endParaRPr lang="en-US" sz="2400" dirty="0">
              <a:solidFill>
                <a:schemeClr val="accent2"/>
              </a:solidFill>
            </a:endParaRPr>
          </a:p>
          <a:p>
            <a:r>
              <a:rPr lang="en-US" sz="2400" dirty="0" smtClean="0">
                <a:solidFill>
                  <a:srgbClr val="CC3300"/>
                </a:solidFill>
              </a:rPr>
              <a:t>Effective, (but complex) </a:t>
            </a:r>
            <a:r>
              <a:rPr lang="en-US" sz="2400" dirty="0">
                <a:solidFill>
                  <a:srgbClr val="CC3300"/>
                </a:solidFill>
              </a:rPr>
              <a:t>hardware and software </a:t>
            </a:r>
            <a:r>
              <a:rPr lang="en-US" sz="2400" dirty="0" smtClean="0">
                <a:solidFill>
                  <a:srgbClr val="CC3300"/>
                </a:solidFill>
              </a:rPr>
              <a:t>have been </a:t>
            </a:r>
            <a:r>
              <a:rPr lang="en-US" sz="2400" dirty="0">
                <a:solidFill>
                  <a:srgbClr val="CC3300"/>
                </a:solidFill>
              </a:rPr>
              <a:t>developed to manage this memory hierarchy and maximize its effectiveness.  </a:t>
            </a:r>
          </a:p>
        </p:txBody>
      </p:sp>
      <p:pic>
        <p:nvPicPr>
          <p:cNvPr id="2" name="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28002" name="Rectangle 2"/>
          <p:cNvSpPr>
            <a:spLocks noGrp="1" noChangeArrowheads="1"/>
          </p:cNvSpPr>
          <p:nvPr>
            <p:ph type="title"/>
          </p:nvPr>
        </p:nvSpPr>
        <p:spPr>
          <a:ln>
            <a:solidFill>
              <a:srgbClr val="C00000"/>
            </a:solidFill>
          </a:ln>
        </p:spPr>
        <p:txBody>
          <a:bodyPr/>
          <a:lstStyle/>
          <a:p>
            <a:r>
              <a:rPr lang="en-US" sz="4000" dirty="0">
                <a:solidFill>
                  <a:srgbClr val="CC3300"/>
                </a:solidFill>
              </a:rPr>
              <a:t>Exercise 2</a:t>
            </a:r>
          </a:p>
        </p:txBody>
      </p:sp>
      <p:sp>
        <p:nvSpPr>
          <p:cNvPr id="128003" name="Rectangle 3"/>
          <p:cNvSpPr>
            <a:spLocks noGrp="1" noChangeArrowheads="1"/>
          </p:cNvSpPr>
          <p:nvPr>
            <p:ph type="body" idx="1"/>
          </p:nvPr>
        </p:nvSpPr>
        <p:spPr>
          <a:xfrm>
            <a:off x="685800" y="2514600"/>
            <a:ext cx="7620000" cy="3429000"/>
          </a:xfrm>
        </p:spPr>
        <p:txBody>
          <a:bodyPr/>
          <a:lstStyle/>
          <a:p>
            <a:pPr marL="381000" indent="-381000">
              <a:buFontTx/>
              <a:buAutoNum type="arabicPeriod"/>
            </a:pPr>
            <a:r>
              <a:rPr lang="en-US" sz="2400" dirty="0"/>
              <a:t>Each small area of cache (say, 1K byte) represents a much larger area (say, 1 </a:t>
            </a:r>
            <a:r>
              <a:rPr lang="en-US" sz="2400" dirty="0" smtClean="0"/>
              <a:t>Mbyte</a:t>
            </a:r>
            <a:r>
              <a:rPr lang="en-US" sz="2400" dirty="0"/>
              <a:t>) in DRAM.  If an instruction, for example, is supposed to reside in a given </a:t>
            </a:r>
            <a:r>
              <a:rPr lang="en-US" sz="2400" dirty="0" smtClean="0"/>
              <a:t>Mbyte </a:t>
            </a:r>
            <a:r>
              <a:rPr lang="en-US" sz="2400" dirty="0"/>
              <a:t>of DRAM, the corresponding cache extent is searched.  Assume that, according to the validity indicator, the correct instruction is NOT in cache.  What now?  </a:t>
            </a:r>
          </a:p>
          <a:p>
            <a:pPr marL="381000" indent="-381000">
              <a:buFontTx/>
              <a:buAutoNum type="arabicPeriod"/>
            </a:pPr>
            <a:r>
              <a:rPr lang="en-US" sz="2400" dirty="0"/>
              <a:t>Give simple definitions of the principles of temporal and spatial locality.  </a:t>
            </a:r>
          </a:p>
        </p:txBody>
      </p:sp>
      <p:pic>
        <p:nvPicPr>
          <p:cNvPr id="2" name="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447800"/>
            <a:ext cx="5562600" cy="533400"/>
          </a:xfrm>
          <a:ln>
            <a:solidFill>
              <a:srgbClr val="C00000"/>
            </a:solidFill>
          </a:ln>
        </p:spPr>
        <p:txBody>
          <a:bodyPr/>
          <a:lstStyle/>
          <a:p>
            <a:r>
              <a:rPr lang="en-US" sz="4000" dirty="0" smtClean="0">
                <a:solidFill>
                  <a:srgbClr val="CC3300"/>
                </a:solidFill>
              </a:rPr>
              <a:t>Exercise 2 Answers</a:t>
            </a:r>
            <a:endParaRPr lang="en-US" sz="4000" dirty="0"/>
          </a:p>
        </p:txBody>
      </p:sp>
      <p:sp>
        <p:nvSpPr>
          <p:cNvPr id="3" name="Content Placeholder 2"/>
          <p:cNvSpPr>
            <a:spLocks noGrp="1"/>
          </p:cNvSpPr>
          <p:nvPr>
            <p:ph idx="1"/>
          </p:nvPr>
        </p:nvSpPr>
        <p:spPr>
          <a:xfrm>
            <a:off x="685800" y="2514600"/>
            <a:ext cx="7772400" cy="3276600"/>
          </a:xfrm>
        </p:spPr>
        <p:txBody>
          <a:bodyPr/>
          <a:lstStyle/>
          <a:p>
            <a:pPr marL="457200" indent="-457200">
              <a:buFont typeface="+mj-lt"/>
              <a:buAutoNum type="arabicPeriod"/>
            </a:pPr>
            <a:r>
              <a:rPr lang="en-US" sz="2800" dirty="0" smtClean="0">
                <a:solidFill>
                  <a:srgbClr val="CC3300"/>
                </a:solidFill>
              </a:rPr>
              <a:t>The CPU must wait until the correct instruction can be retrieved from DRAM.  </a:t>
            </a:r>
          </a:p>
          <a:p>
            <a:pPr marL="457200" indent="-457200">
              <a:buFont typeface="+mj-lt"/>
              <a:buAutoNum type="arabicPeriod"/>
            </a:pPr>
            <a:r>
              <a:rPr lang="en-US" sz="2800" dirty="0" smtClean="0">
                <a:solidFill>
                  <a:srgbClr val="CC3300"/>
                </a:solidFill>
              </a:rPr>
              <a:t>“If the data or instruction was used recently, it might be used again soon.”  “If the data or instruction was from a particular area of memory, other data/instructions from that area will probably be used.”   </a:t>
            </a: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29026" name="Rectangle 2"/>
          <p:cNvSpPr>
            <a:spLocks noGrp="1" noChangeArrowheads="1"/>
          </p:cNvSpPr>
          <p:nvPr>
            <p:ph type="title"/>
          </p:nvPr>
        </p:nvSpPr>
        <p:spPr>
          <a:ln/>
        </p:spPr>
        <p:txBody>
          <a:bodyPr/>
          <a:lstStyle/>
          <a:p>
            <a:r>
              <a:rPr lang="en-US" sz="3600" dirty="0">
                <a:solidFill>
                  <a:srgbClr val="CC3300"/>
                </a:solidFill>
              </a:rPr>
              <a:t>Computing in the Future</a:t>
            </a:r>
          </a:p>
        </p:txBody>
      </p:sp>
      <p:sp>
        <p:nvSpPr>
          <p:cNvPr id="129027" name="Rectangle 3"/>
          <p:cNvSpPr>
            <a:spLocks noGrp="1" noChangeArrowheads="1"/>
          </p:cNvSpPr>
          <p:nvPr>
            <p:ph type="body" idx="1"/>
          </p:nvPr>
        </p:nvSpPr>
        <p:spPr>
          <a:xfrm>
            <a:off x="685800" y="2362200"/>
            <a:ext cx="7772400" cy="3810000"/>
          </a:xfrm>
        </p:spPr>
        <p:txBody>
          <a:bodyPr/>
          <a:lstStyle/>
          <a:p>
            <a:r>
              <a:rPr lang="en-US" sz="3200" dirty="0">
                <a:solidFill>
                  <a:srgbClr val="009900"/>
                </a:solidFill>
              </a:rPr>
              <a:t>We discussed the </a:t>
            </a:r>
            <a:r>
              <a:rPr lang="en-US" sz="3200" u="sng" dirty="0">
                <a:solidFill>
                  <a:srgbClr val="009900"/>
                </a:solidFill>
              </a:rPr>
              <a:t>evolution of computing </a:t>
            </a:r>
            <a:r>
              <a:rPr lang="en-US" sz="3200" dirty="0">
                <a:solidFill>
                  <a:srgbClr val="009900"/>
                </a:solidFill>
              </a:rPr>
              <a:t>up to the present in Lecture #1.  </a:t>
            </a:r>
          </a:p>
          <a:p>
            <a:r>
              <a:rPr lang="en-US" sz="3200" dirty="0">
                <a:solidFill>
                  <a:srgbClr val="009900"/>
                </a:solidFill>
              </a:rPr>
              <a:t>Now let’s talk </a:t>
            </a:r>
            <a:r>
              <a:rPr lang="en-US" sz="3200" dirty="0" smtClean="0">
                <a:solidFill>
                  <a:srgbClr val="009900"/>
                </a:solidFill>
              </a:rPr>
              <a:t>about what’s happening today and </a:t>
            </a:r>
            <a:r>
              <a:rPr lang="en-US" sz="3200" u="sng" dirty="0" smtClean="0">
                <a:solidFill>
                  <a:srgbClr val="009900"/>
                </a:solidFill>
              </a:rPr>
              <a:t>in the near future</a:t>
            </a:r>
            <a:r>
              <a:rPr lang="en-US" sz="3200" dirty="0" smtClean="0">
                <a:solidFill>
                  <a:srgbClr val="009900"/>
                </a:solidFill>
              </a:rPr>
              <a:t>.  </a:t>
            </a:r>
            <a:endParaRPr lang="en-US" sz="3200" dirty="0">
              <a:solidFill>
                <a:srgbClr val="009900"/>
              </a:solidFill>
            </a:endParaRPr>
          </a:p>
          <a:p>
            <a:r>
              <a:rPr lang="en-US" sz="3200" dirty="0" smtClean="0">
                <a:solidFill>
                  <a:srgbClr val="009900"/>
                </a:solidFill>
              </a:rPr>
              <a:t>Information shown here </a:t>
            </a:r>
            <a:r>
              <a:rPr lang="en-US" sz="3200" dirty="0">
                <a:solidFill>
                  <a:srgbClr val="009900"/>
                </a:solidFill>
              </a:rPr>
              <a:t>is from </a:t>
            </a:r>
            <a:r>
              <a:rPr lang="en-US" sz="3200" dirty="0" smtClean="0">
                <a:solidFill>
                  <a:srgbClr val="009900"/>
                </a:solidFill>
              </a:rPr>
              <a:t>Intel, The University of Texas, and various other sources. </a:t>
            </a:r>
            <a:endParaRPr lang="en-US" sz="3200" dirty="0">
              <a:solidFill>
                <a:srgbClr val="009900"/>
              </a:solidFill>
            </a:endParaRPr>
          </a:p>
          <a:p>
            <a:endParaRPr lang="en-US" sz="3200" dirty="0">
              <a:solidFill>
                <a:srgbClr val="009900"/>
              </a:solidFill>
            </a:endParaRPr>
          </a:p>
        </p:txBody>
      </p:sp>
      <p:pic>
        <p:nvPicPr>
          <p:cNvPr id="2"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30050" name="Rectangle 2"/>
          <p:cNvSpPr>
            <a:spLocks noGrp="1" noChangeArrowheads="1"/>
          </p:cNvSpPr>
          <p:nvPr>
            <p:ph type="title"/>
          </p:nvPr>
        </p:nvSpPr>
        <p:spPr>
          <a:ln/>
        </p:spPr>
        <p:txBody>
          <a:bodyPr/>
          <a:lstStyle/>
          <a:p>
            <a:r>
              <a:rPr lang="en-US" sz="4000" dirty="0">
                <a:solidFill>
                  <a:srgbClr val="CC3300"/>
                </a:solidFill>
              </a:rPr>
              <a:t>Memory</a:t>
            </a:r>
          </a:p>
        </p:txBody>
      </p:sp>
      <p:sp>
        <p:nvSpPr>
          <p:cNvPr id="130051" name="Rectangle 3"/>
          <p:cNvSpPr>
            <a:spLocks noGrp="1" noChangeArrowheads="1"/>
          </p:cNvSpPr>
          <p:nvPr>
            <p:ph type="body" idx="1"/>
          </p:nvPr>
        </p:nvSpPr>
        <p:spPr>
          <a:xfrm>
            <a:off x="685800" y="2057400"/>
            <a:ext cx="7848600" cy="4267200"/>
          </a:xfrm>
        </p:spPr>
        <p:txBody>
          <a:bodyPr/>
          <a:lstStyle/>
          <a:p>
            <a:r>
              <a:rPr lang="en-US" sz="2400" dirty="0">
                <a:solidFill>
                  <a:srgbClr val="009900"/>
                </a:solidFill>
              </a:rPr>
              <a:t>In 2008, a completely new kind of circuit element (that was predicted in </a:t>
            </a:r>
            <a:r>
              <a:rPr lang="en-US" sz="2400" dirty="0" smtClean="0">
                <a:solidFill>
                  <a:srgbClr val="009900"/>
                </a:solidFill>
              </a:rPr>
              <a:t>1971 by circuit theorist Leon Chua), the </a:t>
            </a:r>
            <a:r>
              <a:rPr lang="en-US" sz="2400" dirty="0" smtClean="0">
                <a:solidFill>
                  <a:srgbClr val="FF0000"/>
                </a:solidFill>
              </a:rPr>
              <a:t>memristor</a:t>
            </a:r>
            <a:r>
              <a:rPr lang="en-US" sz="2400" dirty="0" smtClean="0">
                <a:solidFill>
                  <a:srgbClr val="009900"/>
                </a:solidFill>
              </a:rPr>
              <a:t>, was developed.</a:t>
            </a:r>
            <a:r>
              <a:rPr lang="en-US" sz="2400" dirty="0" smtClean="0">
                <a:solidFill>
                  <a:schemeClr val="accent2"/>
                </a:solidFill>
              </a:rPr>
              <a:t>  </a:t>
            </a:r>
            <a:endParaRPr lang="en-US" sz="2400" dirty="0">
              <a:solidFill>
                <a:schemeClr val="accent2"/>
              </a:solidFill>
            </a:endParaRPr>
          </a:p>
          <a:p>
            <a:r>
              <a:rPr lang="en-US" sz="2400" dirty="0">
                <a:solidFill>
                  <a:schemeClr val="accent2"/>
                </a:solidFill>
              </a:rPr>
              <a:t>Memristor circuit elements can retain a state (i.e., memory) even when power is off.  They could </a:t>
            </a:r>
            <a:r>
              <a:rPr lang="en-US" sz="2400" dirty="0" smtClean="0">
                <a:solidFill>
                  <a:schemeClr val="accent2"/>
                </a:solidFill>
              </a:rPr>
              <a:t>eventually replace </a:t>
            </a:r>
            <a:r>
              <a:rPr lang="en-US" sz="2400" dirty="0">
                <a:solidFill>
                  <a:schemeClr val="accent2"/>
                </a:solidFill>
              </a:rPr>
              <a:t>flash </a:t>
            </a:r>
            <a:r>
              <a:rPr lang="en-US" sz="2400" dirty="0" smtClean="0">
                <a:solidFill>
                  <a:srgbClr val="FF0000"/>
                </a:solidFill>
              </a:rPr>
              <a:t>EPROM</a:t>
            </a:r>
            <a:r>
              <a:rPr lang="en-US" sz="2400" dirty="0" smtClean="0">
                <a:solidFill>
                  <a:schemeClr val="accent2"/>
                </a:solidFill>
              </a:rPr>
              <a:t>, </a:t>
            </a:r>
            <a:r>
              <a:rPr lang="en-US" sz="2400" dirty="0">
                <a:solidFill>
                  <a:schemeClr val="accent2"/>
                </a:solidFill>
              </a:rPr>
              <a:t>and </a:t>
            </a:r>
            <a:r>
              <a:rPr lang="en-US" sz="2400" dirty="0" smtClean="0">
                <a:solidFill>
                  <a:schemeClr val="accent2"/>
                </a:solidFill>
              </a:rPr>
              <a:t>perhaps </a:t>
            </a:r>
            <a:r>
              <a:rPr lang="en-US" sz="2400" dirty="0" smtClean="0">
                <a:solidFill>
                  <a:srgbClr val="FF0000"/>
                </a:solidFill>
              </a:rPr>
              <a:t>DRAM</a:t>
            </a:r>
            <a:r>
              <a:rPr lang="en-US" sz="2400" dirty="0" smtClean="0">
                <a:solidFill>
                  <a:schemeClr val="accent2"/>
                </a:solidFill>
              </a:rPr>
              <a:t>. Thousand Gbyte </a:t>
            </a:r>
            <a:r>
              <a:rPr lang="en-US" sz="2400" dirty="0">
                <a:solidFill>
                  <a:schemeClr val="accent2"/>
                </a:solidFill>
              </a:rPr>
              <a:t>main </a:t>
            </a:r>
            <a:r>
              <a:rPr lang="en-US" sz="2400" dirty="0" smtClean="0">
                <a:solidFill>
                  <a:schemeClr val="accent2"/>
                </a:solidFill>
              </a:rPr>
              <a:t>memories are possible.  </a:t>
            </a:r>
          </a:p>
          <a:p>
            <a:r>
              <a:rPr lang="en-US" sz="2400" dirty="0" smtClean="0">
                <a:solidFill>
                  <a:srgbClr val="FF0000"/>
                </a:solidFill>
              </a:rPr>
              <a:t>Memristors remember </a:t>
            </a:r>
            <a:r>
              <a:rPr lang="en-US" sz="2400" dirty="0">
                <a:solidFill>
                  <a:srgbClr val="FF0000"/>
                </a:solidFill>
              </a:rPr>
              <a:t>multiple states (not just ones and zeros).  </a:t>
            </a:r>
            <a:r>
              <a:rPr lang="en-US" sz="2400" dirty="0">
                <a:solidFill>
                  <a:schemeClr val="accent2"/>
                </a:solidFill>
              </a:rPr>
              <a:t>Thus a memristor memory might eventually “remember” like a human </a:t>
            </a:r>
            <a:r>
              <a:rPr lang="en-US" sz="2400" dirty="0" smtClean="0">
                <a:solidFill>
                  <a:schemeClr val="accent2"/>
                </a:solidFill>
              </a:rPr>
              <a:t>neuron, </a:t>
            </a:r>
            <a:r>
              <a:rPr lang="en-US" sz="2400" dirty="0" smtClean="0">
                <a:solidFill>
                  <a:srgbClr val="009900"/>
                </a:solidFill>
              </a:rPr>
              <a:t>leading to </a:t>
            </a:r>
            <a:r>
              <a:rPr lang="en-US" sz="2400" dirty="0">
                <a:solidFill>
                  <a:srgbClr val="009900"/>
                </a:solidFill>
              </a:rPr>
              <a:t>neural-type processors in the long term.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Memristors</a:t>
            </a:r>
            <a:endParaRPr lang="en-US" sz="4000" dirty="0">
              <a:solidFill>
                <a:srgbClr val="C00000"/>
              </a:solidFill>
            </a:endParaRPr>
          </a:p>
        </p:txBody>
      </p:sp>
      <p:sp>
        <p:nvSpPr>
          <p:cNvPr id="3" name="Content Placeholder 2"/>
          <p:cNvSpPr>
            <a:spLocks noGrp="1"/>
          </p:cNvSpPr>
          <p:nvPr>
            <p:ph idx="1"/>
          </p:nvPr>
        </p:nvSpPr>
        <p:spPr>
          <a:xfrm>
            <a:off x="609600" y="2286000"/>
            <a:ext cx="7924800" cy="4038600"/>
          </a:xfrm>
        </p:spPr>
        <p:txBody>
          <a:bodyPr/>
          <a:lstStyle/>
          <a:p>
            <a:pPr>
              <a:spcBef>
                <a:spcPts val="0"/>
              </a:spcBef>
            </a:pPr>
            <a:r>
              <a:rPr lang="en-US" sz="2400" dirty="0" smtClean="0"/>
              <a:t>Chua theorized that due to symmetry, there was a fourth passive circuit element in addition to the resistor, capacitor, and inductor. </a:t>
            </a:r>
          </a:p>
          <a:p>
            <a:pPr>
              <a:spcBef>
                <a:spcPts val="0"/>
              </a:spcBef>
            </a:pPr>
            <a:r>
              <a:rPr lang="en-US" sz="2400" dirty="0" smtClean="0"/>
              <a:t>For instance: </a:t>
            </a:r>
          </a:p>
          <a:p>
            <a:pPr lvl="1">
              <a:spcBef>
                <a:spcPts val="0"/>
              </a:spcBef>
            </a:pPr>
            <a:r>
              <a:rPr lang="en-US" sz="2200" dirty="0" smtClean="0"/>
              <a:t>The </a:t>
            </a:r>
            <a:r>
              <a:rPr lang="en-US" sz="2200" dirty="0" smtClean="0">
                <a:solidFill>
                  <a:srgbClr val="009900"/>
                </a:solidFill>
              </a:rPr>
              <a:t>capacitor</a:t>
            </a:r>
            <a:r>
              <a:rPr lang="en-US" sz="2200" dirty="0" smtClean="0"/>
              <a:t> relates </a:t>
            </a:r>
            <a:r>
              <a:rPr lang="en-US" sz="2200" dirty="0" smtClean="0">
                <a:solidFill>
                  <a:srgbClr val="C00000"/>
                </a:solidFill>
              </a:rPr>
              <a:t>charge</a:t>
            </a:r>
            <a:r>
              <a:rPr lang="en-US" sz="2200" dirty="0" smtClean="0"/>
              <a:t> to </a:t>
            </a:r>
            <a:r>
              <a:rPr lang="en-US" sz="2200" dirty="0" smtClean="0">
                <a:solidFill>
                  <a:srgbClr val="C00000"/>
                </a:solidFill>
              </a:rPr>
              <a:t>voltage</a:t>
            </a:r>
            <a:r>
              <a:rPr lang="en-US" sz="2200" dirty="0" smtClean="0"/>
              <a:t>.</a:t>
            </a:r>
          </a:p>
          <a:p>
            <a:pPr lvl="1">
              <a:spcBef>
                <a:spcPts val="0"/>
              </a:spcBef>
            </a:pPr>
            <a:r>
              <a:rPr lang="en-US" sz="2200" dirty="0" smtClean="0"/>
              <a:t>The </a:t>
            </a:r>
            <a:r>
              <a:rPr lang="en-US" sz="2200" dirty="0" smtClean="0">
                <a:solidFill>
                  <a:srgbClr val="009900"/>
                </a:solidFill>
              </a:rPr>
              <a:t>resistor</a:t>
            </a:r>
            <a:r>
              <a:rPr lang="en-US" sz="2200" dirty="0" smtClean="0"/>
              <a:t> relates </a:t>
            </a:r>
            <a:r>
              <a:rPr lang="en-US" sz="2200" dirty="0" smtClean="0">
                <a:solidFill>
                  <a:srgbClr val="C00000"/>
                </a:solidFill>
              </a:rPr>
              <a:t>voltage</a:t>
            </a:r>
            <a:r>
              <a:rPr lang="en-US" sz="2200" dirty="0" smtClean="0"/>
              <a:t> to </a:t>
            </a:r>
            <a:r>
              <a:rPr lang="en-US" sz="2200" dirty="0" smtClean="0">
                <a:solidFill>
                  <a:srgbClr val="C00000"/>
                </a:solidFill>
              </a:rPr>
              <a:t>current</a:t>
            </a:r>
            <a:r>
              <a:rPr lang="en-US" sz="2200" dirty="0" smtClean="0"/>
              <a:t> (charge transfer).</a:t>
            </a:r>
          </a:p>
          <a:p>
            <a:pPr lvl="1">
              <a:spcBef>
                <a:spcPts val="0"/>
              </a:spcBef>
            </a:pPr>
            <a:r>
              <a:rPr lang="en-US" sz="2200" dirty="0" smtClean="0"/>
              <a:t>The </a:t>
            </a:r>
            <a:r>
              <a:rPr lang="en-US" sz="2200" dirty="0" smtClean="0">
                <a:solidFill>
                  <a:srgbClr val="009900"/>
                </a:solidFill>
              </a:rPr>
              <a:t>inductor</a:t>
            </a:r>
            <a:r>
              <a:rPr lang="en-US" sz="2200" dirty="0" smtClean="0"/>
              <a:t> relates </a:t>
            </a:r>
            <a:r>
              <a:rPr lang="en-US" sz="2200" dirty="0" smtClean="0">
                <a:solidFill>
                  <a:srgbClr val="C00000"/>
                </a:solidFill>
              </a:rPr>
              <a:t>current</a:t>
            </a:r>
            <a:r>
              <a:rPr lang="en-US" sz="2200" dirty="0" smtClean="0"/>
              <a:t> to </a:t>
            </a:r>
            <a:r>
              <a:rPr lang="en-US" sz="2200" dirty="0" smtClean="0">
                <a:solidFill>
                  <a:srgbClr val="C00000"/>
                </a:solidFill>
              </a:rPr>
              <a:t>magnetic flux</a:t>
            </a:r>
            <a:r>
              <a:rPr lang="en-US" sz="2200" dirty="0" smtClean="0"/>
              <a:t>. </a:t>
            </a:r>
          </a:p>
          <a:p>
            <a:pPr lvl="1">
              <a:spcBef>
                <a:spcPts val="0"/>
              </a:spcBef>
            </a:pPr>
            <a:r>
              <a:rPr lang="en-US" sz="2200" dirty="0" smtClean="0"/>
              <a:t>By symmetry, there  should be </a:t>
            </a:r>
            <a:r>
              <a:rPr lang="en-US" sz="2200" i="1" dirty="0" smtClean="0">
                <a:solidFill>
                  <a:srgbClr val="009900"/>
                </a:solidFill>
              </a:rPr>
              <a:t>something</a:t>
            </a:r>
            <a:r>
              <a:rPr lang="en-US" sz="2200" dirty="0" smtClean="0"/>
              <a:t> that relates </a:t>
            </a:r>
            <a:r>
              <a:rPr lang="en-US" sz="2200" dirty="0" smtClean="0">
                <a:solidFill>
                  <a:srgbClr val="C00000"/>
                </a:solidFill>
              </a:rPr>
              <a:t>magnetic flux</a:t>
            </a:r>
            <a:r>
              <a:rPr lang="en-US" sz="2200" dirty="0" smtClean="0"/>
              <a:t> to </a:t>
            </a:r>
            <a:r>
              <a:rPr lang="en-US" sz="2200" dirty="0" smtClean="0">
                <a:solidFill>
                  <a:srgbClr val="C00000"/>
                </a:solidFill>
              </a:rPr>
              <a:t>charge</a:t>
            </a:r>
            <a:r>
              <a:rPr lang="en-US" sz="2200" dirty="0" smtClean="0"/>
              <a:t>. </a:t>
            </a:r>
          </a:p>
          <a:p>
            <a:pPr>
              <a:spcBef>
                <a:spcPts val="0"/>
              </a:spcBef>
            </a:pPr>
            <a:r>
              <a:rPr lang="en-US" sz="2400" dirty="0" smtClean="0"/>
              <a:t>That </a:t>
            </a:r>
            <a:r>
              <a:rPr lang="en-US" sz="2400" i="1" dirty="0" smtClean="0">
                <a:solidFill>
                  <a:srgbClr val="009900"/>
                </a:solidFill>
              </a:rPr>
              <a:t>something</a:t>
            </a:r>
            <a:r>
              <a:rPr lang="en-US" sz="2400" dirty="0" smtClean="0">
                <a:solidFill>
                  <a:srgbClr val="009900"/>
                </a:solidFill>
              </a:rPr>
              <a:t> </a:t>
            </a:r>
            <a:r>
              <a:rPr lang="en-US" sz="2400" dirty="0" smtClean="0"/>
              <a:t>is the memristor (diagram on next slide).</a:t>
            </a:r>
          </a:p>
          <a:p>
            <a:pPr>
              <a:spcBef>
                <a:spcPts val="0"/>
              </a:spcBef>
            </a:pPr>
            <a:r>
              <a:rPr lang="en-US" sz="2400" dirty="0" smtClean="0"/>
              <a:t>The memristor was finally isolated in 2008. </a:t>
            </a:r>
            <a:endParaRPr lang="en-US" sz="2400"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1743370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Figure 1. Four basic circuit elements: resistor, capacitor, inductor and memristor."/>
          <p:cNvPicPr>
            <a:picLocks noChangeAspect="1" noChangeArrowheads="1"/>
          </p:cNvPicPr>
          <p:nvPr/>
        </p:nvPicPr>
        <p:blipFill rotWithShape="1">
          <a:blip r:embed="rId2">
            <a:extLst>
              <a:ext uri="{28A0092B-C50C-407E-A947-70E740481C1C}">
                <a14:useLocalDpi xmlns:a14="http://schemas.microsoft.com/office/drawing/2010/main" val="0"/>
              </a:ext>
            </a:extLst>
          </a:blip>
          <a:srcRect l="3435" t="2608" r="3012" b="3880"/>
          <a:stretch/>
        </p:blipFill>
        <p:spPr bwMode="auto">
          <a:xfrm>
            <a:off x="2037522" y="1500809"/>
            <a:ext cx="5685182" cy="463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69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3730" name="Rectangle 2"/>
          <p:cNvSpPr>
            <a:spLocks noGrp="1" noChangeArrowheads="1"/>
          </p:cNvSpPr>
          <p:nvPr>
            <p:ph type="title"/>
          </p:nvPr>
        </p:nvSpPr>
        <p:spPr>
          <a:ln/>
        </p:spPr>
        <p:txBody>
          <a:bodyPr/>
          <a:lstStyle/>
          <a:p>
            <a:r>
              <a:rPr lang="en-US" sz="3200" dirty="0"/>
              <a:t>Types of Memory</a:t>
            </a:r>
          </a:p>
        </p:txBody>
      </p:sp>
      <p:sp>
        <p:nvSpPr>
          <p:cNvPr id="73731" name="Rectangle 3"/>
          <p:cNvSpPr>
            <a:spLocks noGrp="1" noChangeArrowheads="1"/>
          </p:cNvSpPr>
          <p:nvPr>
            <p:ph type="body" idx="1"/>
          </p:nvPr>
        </p:nvSpPr>
        <p:spPr>
          <a:xfrm>
            <a:off x="685800" y="2057400"/>
            <a:ext cx="7772400" cy="4267200"/>
          </a:xfrm>
        </p:spPr>
        <p:txBody>
          <a:bodyPr/>
          <a:lstStyle/>
          <a:p>
            <a:r>
              <a:rPr lang="en-US" dirty="0"/>
              <a:t>As we have just seen, even in the everyday PC, the use of sophisticated memory management is common.  </a:t>
            </a:r>
          </a:p>
          <a:p>
            <a:r>
              <a:rPr lang="en-US" dirty="0" smtClean="0">
                <a:solidFill>
                  <a:srgbClr val="009900"/>
                </a:solidFill>
              </a:rPr>
              <a:t>Thus there </a:t>
            </a:r>
            <a:r>
              <a:rPr lang="en-US" dirty="0">
                <a:solidFill>
                  <a:srgbClr val="009900"/>
                </a:solidFill>
              </a:rPr>
              <a:t>are </a:t>
            </a:r>
            <a:r>
              <a:rPr lang="en-US" dirty="0" smtClean="0">
                <a:solidFill>
                  <a:srgbClr val="009900"/>
                </a:solidFill>
              </a:rPr>
              <a:t>four kinds </a:t>
            </a:r>
            <a:r>
              <a:rPr lang="en-US" dirty="0">
                <a:solidFill>
                  <a:srgbClr val="009900"/>
                </a:solidFill>
              </a:rPr>
              <a:t>of memory in the modern PC or </a:t>
            </a:r>
            <a:r>
              <a:rPr lang="en-US" dirty="0" smtClean="0">
                <a:solidFill>
                  <a:srgbClr val="009900"/>
                </a:solidFill>
              </a:rPr>
              <a:t>workstation:  </a:t>
            </a:r>
            <a:r>
              <a:rPr lang="en-US" dirty="0">
                <a:solidFill>
                  <a:srgbClr val="009900"/>
                </a:solidFill>
              </a:rPr>
              <a:t>Registers, </a:t>
            </a:r>
            <a:r>
              <a:rPr lang="en-US" dirty="0" smtClean="0">
                <a:solidFill>
                  <a:srgbClr val="009900"/>
                </a:solidFill>
              </a:rPr>
              <a:t>cache</a:t>
            </a:r>
            <a:r>
              <a:rPr lang="en-US" dirty="0">
                <a:solidFill>
                  <a:srgbClr val="009900"/>
                </a:solidFill>
              </a:rPr>
              <a:t>, DRAM, and </a:t>
            </a:r>
            <a:r>
              <a:rPr lang="en-US" dirty="0" smtClean="0">
                <a:solidFill>
                  <a:srgbClr val="009900"/>
                </a:solidFill>
              </a:rPr>
              <a:t>HDD/SSM.  </a:t>
            </a:r>
            <a:r>
              <a:rPr lang="en-US" dirty="0">
                <a:solidFill>
                  <a:srgbClr val="009900"/>
                </a:solidFill>
              </a:rPr>
              <a:t>And this does not count </a:t>
            </a:r>
            <a:r>
              <a:rPr lang="en-US" dirty="0" smtClean="0">
                <a:solidFill>
                  <a:srgbClr val="009900"/>
                </a:solidFill>
              </a:rPr>
              <a:t>DVD’s</a:t>
            </a:r>
            <a:r>
              <a:rPr lang="en-US" dirty="0">
                <a:solidFill>
                  <a:srgbClr val="009900"/>
                </a:solidFill>
              </a:rPr>
              <a:t>, </a:t>
            </a:r>
            <a:r>
              <a:rPr lang="en-US" dirty="0" smtClean="0">
                <a:solidFill>
                  <a:srgbClr val="009900"/>
                </a:solidFill>
              </a:rPr>
              <a:t>thumb </a:t>
            </a:r>
            <a:r>
              <a:rPr lang="en-US" dirty="0">
                <a:solidFill>
                  <a:srgbClr val="009900"/>
                </a:solidFill>
              </a:rPr>
              <a:t>drives (flash EPROM), </a:t>
            </a:r>
            <a:r>
              <a:rPr lang="en-US" dirty="0" smtClean="0">
                <a:solidFill>
                  <a:srgbClr val="009900"/>
                </a:solidFill>
              </a:rPr>
              <a:t>or even (!) </a:t>
            </a:r>
            <a:r>
              <a:rPr lang="en-US" dirty="0">
                <a:solidFill>
                  <a:srgbClr val="009900"/>
                </a:solidFill>
              </a:rPr>
              <a:t>floppy </a:t>
            </a:r>
            <a:r>
              <a:rPr lang="en-US" dirty="0" smtClean="0">
                <a:solidFill>
                  <a:srgbClr val="009900"/>
                </a:solidFill>
              </a:rPr>
              <a:t>disks (5 </a:t>
            </a:r>
            <a:r>
              <a:rPr lang="en-US" dirty="0" smtClean="0">
                <a:solidFill>
                  <a:srgbClr val="FF0000"/>
                </a:solidFill>
              </a:rPr>
              <a:t>billion</a:t>
            </a:r>
            <a:r>
              <a:rPr lang="en-US" dirty="0" smtClean="0">
                <a:solidFill>
                  <a:srgbClr val="009900"/>
                </a:solidFill>
              </a:rPr>
              <a:t> floppies sold in 2016)!  </a:t>
            </a:r>
            <a:endParaRPr lang="en-US" dirty="0">
              <a:solidFill>
                <a:srgbClr val="009900"/>
              </a:solidFill>
            </a:endParaRPr>
          </a:p>
          <a:p>
            <a:r>
              <a:rPr lang="en-US" dirty="0">
                <a:solidFill>
                  <a:srgbClr val="00B0F0"/>
                </a:solidFill>
              </a:rPr>
              <a:t>The challenge to the computer engineer is to mesh the first five storage media and to make the use of them “transparent” – that is, invisible to the user, who </a:t>
            </a:r>
            <a:r>
              <a:rPr lang="en-US" dirty="0" smtClean="0">
                <a:solidFill>
                  <a:srgbClr val="00B0F0"/>
                </a:solidFill>
              </a:rPr>
              <a:t>will appear to </a:t>
            </a:r>
            <a:r>
              <a:rPr lang="en-US" dirty="0">
                <a:solidFill>
                  <a:srgbClr val="00B0F0"/>
                </a:solidFill>
              </a:rPr>
              <a:t>have </a:t>
            </a:r>
            <a:r>
              <a:rPr lang="en-US" u="sng" dirty="0">
                <a:solidFill>
                  <a:srgbClr val="00B0F0"/>
                </a:solidFill>
              </a:rPr>
              <a:t>massive amounts of high-speed, cheap memory available to solve any </a:t>
            </a:r>
            <a:r>
              <a:rPr lang="en-US" u="sng" dirty="0" smtClean="0">
                <a:solidFill>
                  <a:srgbClr val="00B0F0"/>
                </a:solidFill>
              </a:rPr>
              <a:t>problem</a:t>
            </a:r>
            <a:r>
              <a:rPr lang="en-US" dirty="0" smtClean="0">
                <a:solidFill>
                  <a:srgbClr val="00B0F0"/>
                </a:solidFill>
              </a:rPr>
              <a:t>. </a:t>
            </a:r>
            <a:r>
              <a:rPr lang="en-US" dirty="0" smtClean="0">
                <a:solidFill>
                  <a:srgbClr val="CC3300"/>
                </a:solidFill>
              </a:rPr>
              <a:t> </a:t>
            </a:r>
            <a:endParaRPr lang="en-US" dirty="0">
              <a:solidFill>
                <a:srgbClr val="CC3300"/>
              </a:solidFill>
            </a:endParaRPr>
          </a:p>
          <a:p>
            <a:r>
              <a:rPr lang="en-US" dirty="0"/>
              <a:t>Before we discuss how to manage this extremely challenging engineering problem, we will discuss the types of memory that are used and learn a little about them.  </a:t>
            </a:r>
          </a:p>
        </p:txBody>
      </p:sp>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31074" name="Rectangle 2"/>
          <p:cNvSpPr>
            <a:spLocks noGrp="1" noChangeArrowheads="1"/>
          </p:cNvSpPr>
          <p:nvPr>
            <p:ph type="title"/>
          </p:nvPr>
        </p:nvSpPr>
        <p:spPr>
          <a:xfrm>
            <a:off x="1143000" y="1371600"/>
            <a:ext cx="7010400" cy="533400"/>
          </a:xfrm>
          <a:ln/>
        </p:spPr>
        <p:txBody>
          <a:bodyPr/>
          <a:lstStyle/>
          <a:p>
            <a:r>
              <a:rPr lang="en-US" sz="4000" dirty="0" smtClean="0">
                <a:solidFill>
                  <a:srgbClr val="CC3300"/>
                </a:solidFill>
              </a:rPr>
              <a:t>Memristors: Now? Never?</a:t>
            </a:r>
            <a:endParaRPr lang="en-US" sz="4000" dirty="0">
              <a:solidFill>
                <a:srgbClr val="CC3300"/>
              </a:solidFill>
            </a:endParaRPr>
          </a:p>
        </p:txBody>
      </p:sp>
      <p:sp>
        <p:nvSpPr>
          <p:cNvPr id="131075" name="Rectangle 3"/>
          <p:cNvSpPr>
            <a:spLocks noGrp="1" noChangeArrowheads="1"/>
          </p:cNvSpPr>
          <p:nvPr>
            <p:ph type="body" idx="1"/>
          </p:nvPr>
        </p:nvSpPr>
        <p:spPr>
          <a:xfrm>
            <a:off x="533400" y="2057400"/>
            <a:ext cx="3962400" cy="4267200"/>
          </a:xfrm>
        </p:spPr>
        <p:txBody>
          <a:bodyPr/>
          <a:lstStyle/>
          <a:p>
            <a:r>
              <a:rPr lang="en-US" dirty="0" smtClean="0">
                <a:solidFill>
                  <a:srgbClr val="009900"/>
                </a:solidFill>
              </a:rPr>
              <a:t>HP had predicted 100 TByte memristor drives by 2018.</a:t>
            </a:r>
            <a:endParaRPr lang="en-US" dirty="0">
              <a:solidFill>
                <a:srgbClr val="009900"/>
              </a:solidFill>
            </a:endParaRPr>
          </a:p>
          <a:p>
            <a:r>
              <a:rPr lang="en-US" dirty="0" smtClean="0">
                <a:solidFill>
                  <a:srgbClr val="7030A0"/>
                </a:solidFill>
              </a:rPr>
              <a:t>The drives were to be packaged in “blade boxes,” providing a total of 24 Petabytes/box.</a:t>
            </a:r>
            <a:r>
              <a:rPr lang="en-US" dirty="0" smtClean="0">
                <a:solidFill>
                  <a:srgbClr val="C00000"/>
                </a:solidFill>
              </a:rPr>
              <a:t> </a:t>
            </a:r>
            <a:endParaRPr lang="en-US" dirty="0">
              <a:solidFill>
                <a:srgbClr val="C00000"/>
              </a:solidFill>
            </a:endParaRPr>
          </a:p>
          <a:p>
            <a:r>
              <a:rPr lang="en-US" dirty="0" smtClean="0">
                <a:solidFill>
                  <a:srgbClr val="FF0000"/>
                </a:solidFill>
              </a:rPr>
              <a:t>HP has not delivered on their forecasts. Although HP’s </a:t>
            </a:r>
            <a:r>
              <a:rPr lang="en-US" dirty="0">
                <a:solidFill>
                  <a:srgbClr val="FF0000"/>
                </a:solidFill>
              </a:rPr>
              <a:t>CTO </a:t>
            </a:r>
            <a:r>
              <a:rPr lang="en-US" dirty="0" smtClean="0">
                <a:solidFill>
                  <a:srgbClr val="FF0000"/>
                </a:solidFill>
              </a:rPr>
              <a:t>talked </a:t>
            </a:r>
            <a:r>
              <a:rPr lang="en-US" dirty="0">
                <a:solidFill>
                  <a:srgbClr val="FF0000"/>
                </a:solidFill>
              </a:rPr>
              <a:t>confidently of HP </a:t>
            </a:r>
            <a:r>
              <a:rPr lang="en-US" dirty="0" smtClean="0">
                <a:solidFill>
                  <a:srgbClr val="FF0000"/>
                </a:solidFill>
              </a:rPr>
              <a:t>100TB </a:t>
            </a:r>
            <a:r>
              <a:rPr lang="en-US" dirty="0">
                <a:solidFill>
                  <a:srgbClr val="FF0000"/>
                </a:solidFill>
              </a:rPr>
              <a:t>Memristor </a:t>
            </a:r>
            <a:r>
              <a:rPr lang="en-US" dirty="0" smtClean="0">
                <a:solidFill>
                  <a:srgbClr val="FF0000"/>
                </a:solidFill>
              </a:rPr>
              <a:t>drives, </a:t>
            </a:r>
            <a:r>
              <a:rPr lang="en-US" u="sng" dirty="0" smtClean="0">
                <a:solidFill>
                  <a:srgbClr val="FF0000"/>
                </a:solidFill>
              </a:rPr>
              <a:t>they have not materialized</a:t>
            </a:r>
            <a:r>
              <a:rPr lang="en-US" dirty="0" smtClean="0">
                <a:solidFill>
                  <a:srgbClr val="FF0000"/>
                </a:solidFill>
              </a:rPr>
              <a:t>. </a:t>
            </a:r>
          </a:p>
          <a:p>
            <a:r>
              <a:rPr lang="en-US" dirty="0" smtClean="0"/>
              <a:t>Since HP has sold its product R&amp;D, memristor memory will  be largely delayed or cancelled. </a:t>
            </a:r>
            <a:endParaRPr lang="en-US" dirty="0">
              <a:solidFill>
                <a:srgbClr val="CC0000"/>
              </a:solidFill>
            </a:endParaRPr>
          </a:p>
        </p:txBody>
      </p:sp>
      <p:pic>
        <p:nvPicPr>
          <p:cNvPr id="91138" name="Picture 2" descr="Memristor waf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799" y="2438400"/>
            <a:ext cx="4097779" cy="27128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8624" y="5181600"/>
            <a:ext cx="4254376" cy="1200329"/>
          </a:xfrm>
          <a:prstGeom prst="rect">
            <a:avLst/>
          </a:prstGeom>
          <a:noFill/>
        </p:spPr>
        <p:txBody>
          <a:bodyPr wrap="square" rtlCol="0">
            <a:spAutoFit/>
          </a:bodyPr>
          <a:lstStyle/>
          <a:p>
            <a:pPr algn="l"/>
            <a:r>
              <a:rPr lang="en-US" sz="1800" b="1" dirty="0" smtClean="0">
                <a:solidFill>
                  <a:srgbClr val="FF0000"/>
                </a:solidFill>
              </a:rPr>
              <a:t>A memristor production slice. Production is still possible, but large memristor memories will not appear until around 2020 if at all. </a:t>
            </a:r>
            <a:endParaRPr lang="en-US" sz="1800" b="1"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CC3300"/>
                </a:solidFill>
              </a:rPr>
              <a:t>Memory (3)</a:t>
            </a:r>
            <a:endParaRPr lang="en-US" sz="3600" dirty="0"/>
          </a:p>
        </p:txBody>
      </p:sp>
      <p:sp>
        <p:nvSpPr>
          <p:cNvPr id="3" name="Content Placeholder 2"/>
          <p:cNvSpPr>
            <a:spLocks noGrp="1"/>
          </p:cNvSpPr>
          <p:nvPr>
            <p:ph idx="1"/>
          </p:nvPr>
        </p:nvSpPr>
        <p:spPr>
          <a:xfrm>
            <a:off x="685800" y="2057401"/>
            <a:ext cx="5105400" cy="4267198"/>
          </a:xfrm>
        </p:spPr>
        <p:txBody>
          <a:bodyPr/>
          <a:lstStyle/>
          <a:p>
            <a:r>
              <a:rPr lang="en-US" dirty="0" smtClean="0">
                <a:solidFill>
                  <a:schemeClr val="accent6"/>
                </a:solidFill>
              </a:rPr>
              <a:t>Another new memory type is Phase Change Memory (“PCM”). </a:t>
            </a:r>
          </a:p>
          <a:p>
            <a:pPr lvl="1"/>
            <a:r>
              <a:rPr lang="en-US" dirty="0" smtClean="0">
                <a:solidFill>
                  <a:srgbClr val="C00000"/>
                </a:solidFill>
              </a:rPr>
              <a:t>Heated to a high temperature, the device produces an  amorphous crystal (disorganized structure), with high conductivity. </a:t>
            </a:r>
            <a:r>
              <a:rPr lang="en-US" u="sng" dirty="0" smtClean="0">
                <a:solidFill>
                  <a:srgbClr val="C00000"/>
                </a:solidFill>
              </a:rPr>
              <a:t>This is a 1</a:t>
            </a:r>
            <a:r>
              <a:rPr lang="en-US" dirty="0" smtClean="0">
                <a:solidFill>
                  <a:srgbClr val="C00000"/>
                </a:solidFill>
              </a:rPr>
              <a:t>.   </a:t>
            </a:r>
          </a:p>
          <a:p>
            <a:pPr lvl="1"/>
            <a:r>
              <a:rPr lang="en-US" u="sng" dirty="0" smtClean="0">
                <a:solidFill>
                  <a:srgbClr val="C00000"/>
                </a:solidFill>
              </a:rPr>
              <a:t>To write a 0</a:t>
            </a:r>
            <a:r>
              <a:rPr lang="en-US" dirty="0" smtClean="0">
                <a:solidFill>
                  <a:srgbClr val="C00000"/>
                </a:solidFill>
              </a:rPr>
              <a:t>, the material is heated to a lower temperature, creating an </a:t>
            </a:r>
            <a:r>
              <a:rPr lang="en-US" u="sng" dirty="0" smtClean="0">
                <a:solidFill>
                  <a:srgbClr val="C00000"/>
                </a:solidFill>
              </a:rPr>
              <a:t>organized crystal structure</a:t>
            </a:r>
            <a:r>
              <a:rPr lang="en-US" dirty="0" smtClean="0">
                <a:solidFill>
                  <a:srgbClr val="C00000"/>
                </a:solidFill>
              </a:rPr>
              <a:t> with low conductivity.  </a:t>
            </a:r>
          </a:p>
          <a:p>
            <a:pPr lvl="1"/>
            <a:r>
              <a:rPr lang="en-US" dirty="0" smtClean="0">
                <a:solidFill>
                  <a:srgbClr val="009900"/>
                </a:solidFill>
              </a:rPr>
              <a:t>Still experimental.  Can be read/written about </a:t>
            </a:r>
            <a:r>
              <a:rPr lang="en-US" dirty="0" smtClean="0">
                <a:solidFill>
                  <a:srgbClr val="C00000"/>
                </a:solidFill>
              </a:rPr>
              <a:t>100 million </a:t>
            </a:r>
            <a:r>
              <a:rPr lang="en-US" dirty="0" smtClean="0">
                <a:solidFill>
                  <a:srgbClr val="009900"/>
                </a:solidFill>
              </a:rPr>
              <a:t>times—far too low. DRAM and flash memory can do </a:t>
            </a:r>
            <a:r>
              <a:rPr lang="en-US" dirty="0" smtClean="0">
                <a:solidFill>
                  <a:srgbClr val="C00000"/>
                </a:solidFill>
              </a:rPr>
              <a:t>1-10 quadrillion </a:t>
            </a:r>
            <a:r>
              <a:rPr lang="en-US" dirty="0" smtClean="0">
                <a:solidFill>
                  <a:srgbClr val="009900"/>
                </a:solidFill>
              </a:rPr>
              <a:t>cycles!).  </a:t>
            </a:r>
          </a:p>
          <a:p>
            <a:r>
              <a:rPr lang="en-US" dirty="0" smtClean="0">
                <a:solidFill>
                  <a:schemeClr val="accent6"/>
                </a:solidFill>
              </a:rPr>
              <a:t>Still on the far horizon. </a:t>
            </a:r>
            <a:endParaRPr lang="en-US" dirty="0">
              <a:solidFill>
                <a:schemeClr val="accent6"/>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92162" name="Picture 2" descr="http://m.eet.com/media/1131744/270556-pc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3125" y="2158452"/>
            <a:ext cx="2505075" cy="41661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371600"/>
            <a:ext cx="5410200" cy="533400"/>
          </a:xfrm>
        </p:spPr>
        <p:txBody>
          <a:bodyPr/>
          <a:lstStyle/>
          <a:p>
            <a:r>
              <a:rPr lang="en-US" sz="3600" dirty="0" smtClean="0">
                <a:solidFill>
                  <a:srgbClr val="CC3300"/>
                </a:solidFill>
              </a:rPr>
              <a:t>Other Memories—MRAM</a:t>
            </a:r>
            <a:endParaRPr lang="en-US" sz="3600" dirty="0"/>
          </a:p>
        </p:txBody>
      </p:sp>
      <p:sp>
        <p:nvSpPr>
          <p:cNvPr id="3" name="Content Placeholder 2"/>
          <p:cNvSpPr>
            <a:spLocks noGrp="1"/>
          </p:cNvSpPr>
          <p:nvPr>
            <p:ph idx="1"/>
          </p:nvPr>
        </p:nvSpPr>
        <p:spPr>
          <a:xfrm>
            <a:off x="609600" y="2133600"/>
            <a:ext cx="4267200" cy="4038600"/>
          </a:xfrm>
        </p:spPr>
        <p:txBody>
          <a:bodyPr/>
          <a:lstStyle/>
          <a:p>
            <a:r>
              <a:rPr lang="en-US" sz="1800" dirty="0" smtClean="0">
                <a:solidFill>
                  <a:srgbClr val="009900"/>
                </a:solidFill>
              </a:rPr>
              <a:t>Magnetic RAM (MRAM) – Uses tunneling resistance that depends on the relative magnetization of ferromagnetic electrodes. Production devices now sold by Everspin. </a:t>
            </a:r>
          </a:p>
          <a:p>
            <a:r>
              <a:rPr lang="en-US" sz="1800" dirty="0" smtClean="0">
                <a:solidFill>
                  <a:srgbClr val="009900"/>
                </a:solidFill>
              </a:rPr>
              <a:t>As of last week, Everspin appears to be surviving: “</a:t>
            </a:r>
            <a:r>
              <a:rPr lang="en-US" sz="1800" dirty="0">
                <a:solidFill>
                  <a:srgbClr val="009900"/>
                </a:solidFill>
              </a:rPr>
              <a:t>Everspin </a:t>
            </a:r>
            <a:r>
              <a:rPr lang="en-US" sz="1800" dirty="0" smtClean="0">
                <a:solidFill>
                  <a:srgbClr val="009900"/>
                </a:solidFill>
              </a:rPr>
              <a:t>Technologies announced its </a:t>
            </a:r>
            <a:r>
              <a:rPr lang="en-US" sz="1800" dirty="0">
                <a:solidFill>
                  <a:srgbClr val="009900"/>
                </a:solidFill>
              </a:rPr>
              <a:t>financial results for Q3 </a:t>
            </a:r>
            <a:r>
              <a:rPr lang="en-US" sz="1800" dirty="0" smtClean="0">
                <a:solidFill>
                  <a:srgbClr val="009900"/>
                </a:solidFill>
              </a:rPr>
              <a:t>2019, with </a:t>
            </a:r>
            <a:r>
              <a:rPr lang="en-US" sz="1800" dirty="0">
                <a:solidFill>
                  <a:srgbClr val="009900"/>
                </a:solidFill>
              </a:rPr>
              <a:t>revenues of $9.2 million (down from $11.5 million in Q3 2018) and a net loss of $3.7 million (down from $5.6 million in Q3 2018). Everspin says that it achieved record STT-MRAM revenues.</a:t>
            </a:r>
            <a:r>
              <a:rPr lang="en-US" sz="1800" dirty="0" smtClean="0">
                <a:solidFill>
                  <a:srgbClr val="009900"/>
                </a:solidFill>
              </a:rPr>
              <a:t>  </a:t>
            </a: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grpSp>
        <p:nvGrpSpPr>
          <p:cNvPr id="5" name="Group 4"/>
          <p:cNvGrpSpPr/>
          <p:nvPr/>
        </p:nvGrpSpPr>
        <p:grpSpPr>
          <a:xfrm>
            <a:off x="5029200" y="2016466"/>
            <a:ext cx="3433904" cy="4354517"/>
            <a:chOff x="5029200" y="1905000"/>
            <a:chExt cx="3433904" cy="4354517"/>
          </a:xfrm>
        </p:grpSpPr>
        <p:pic>
          <p:nvPicPr>
            <p:cNvPr id="93186" name="Picture 2" descr="http://www.everspin.com/image-library/Everspin-MRAM-Wafter-Colorized-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905000"/>
              <a:ext cx="3433904" cy="22892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verspin Technologies chip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238566"/>
              <a:ext cx="3433904" cy="20209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2742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ReRAM</a:t>
            </a:r>
            <a:endParaRPr lang="en-US" dirty="0">
              <a:solidFill>
                <a:srgbClr val="FF0000"/>
              </a:solidFill>
            </a:endParaRPr>
          </a:p>
        </p:txBody>
      </p:sp>
      <p:sp>
        <p:nvSpPr>
          <p:cNvPr id="3" name="Content Placeholder 2"/>
          <p:cNvSpPr>
            <a:spLocks noGrp="1"/>
          </p:cNvSpPr>
          <p:nvPr>
            <p:ph idx="1"/>
          </p:nvPr>
        </p:nvSpPr>
        <p:spPr>
          <a:xfrm>
            <a:off x="685800" y="2057400"/>
            <a:ext cx="4191000" cy="4343400"/>
          </a:xfrm>
        </p:spPr>
        <p:txBody>
          <a:bodyPr/>
          <a:lstStyle/>
          <a:p>
            <a:r>
              <a:rPr lang="en-US" sz="1800" dirty="0">
                <a:solidFill>
                  <a:srgbClr val="FF0000"/>
                </a:solidFill>
              </a:rPr>
              <a:t>Resistive RAM (ReRAM) – A </a:t>
            </a:r>
            <a:r>
              <a:rPr lang="en-US" sz="1800" dirty="0" smtClean="0">
                <a:solidFill>
                  <a:srgbClr val="FF0000"/>
                </a:solidFill>
              </a:rPr>
              <a:t>non-volatile </a:t>
            </a:r>
            <a:r>
              <a:rPr lang="en-US" sz="1800" dirty="0">
                <a:solidFill>
                  <a:srgbClr val="FF0000"/>
                </a:solidFill>
              </a:rPr>
              <a:t>memory in which a pulse voltage is applied to a metal oxide thin film, creating massive changes in resistance to record ones and zeros.</a:t>
            </a:r>
            <a:br>
              <a:rPr lang="en-US" sz="1800" dirty="0">
                <a:solidFill>
                  <a:srgbClr val="FF0000"/>
                </a:solidFill>
              </a:rPr>
            </a:br>
            <a:r>
              <a:rPr lang="en-US" sz="1800" dirty="0" smtClean="0">
                <a:solidFill>
                  <a:srgbClr val="FF0000"/>
                </a:solidFill>
              </a:rPr>
              <a:t>Using metal </a:t>
            </a:r>
            <a:r>
              <a:rPr lang="en-US" sz="1800" dirty="0">
                <a:solidFill>
                  <a:srgbClr val="FF0000"/>
                </a:solidFill>
              </a:rPr>
              <a:t>oxide placed between electrodes, the manufacturing process is very simple, while still offering </a:t>
            </a:r>
            <a:r>
              <a:rPr lang="en-US" sz="1800" dirty="0" smtClean="0">
                <a:solidFill>
                  <a:srgbClr val="FF0000"/>
                </a:solidFill>
              </a:rPr>
              <a:t>low </a:t>
            </a:r>
            <a:r>
              <a:rPr lang="en-US" sz="1800" dirty="0">
                <a:solidFill>
                  <a:srgbClr val="FF0000"/>
                </a:solidFill>
              </a:rPr>
              <a:t>power consumption and fast </a:t>
            </a:r>
            <a:r>
              <a:rPr lang="en-US" sz="1800" dirty="0" smtClean="0">
                <a:solidFill>
                  <a:srgbClr val="FF0000"/>
                </a:solidFill>
              </a:rPr>
              <a:t>write.</a:t>
            </a:r>
          </a:p>
          <a:p>
            <a:r>
              <a:rPr lang="en-US" sz="1800" dirty="0" smtClean="0">
                <a:solidFill>
                  <a:srgbClr val="FF0000"/>
                </a:solidFill>
              </a:rPr>
              <a:t>Progress </a:t>
            </a:r>
            <a:r>
              <a:rPr lang="en-US" sz="1800" dirty="0">
                <a:solidFill>
                  <a:srgbClr val="FF0000"/>
                </a:solidFill>
              </a:rPr>
              <a:t>on this technology appears to be accelerating as of the end of </a:t>
            </a:r>
            <a:r>
              <a:rPr lang="en-US" sz="1800" dirty="0" smtClean="0">
                <a:solidFill>
                  <a:srgbClr val="FF0000"/>
                </a:solidFill>
              </a:rPr>
              <a:t>2019. A Fujitsu product is shown. </a:t>
            </a:r>
          </a:p>
          <a:p>
            <a:r>
              <a:rPr lang="en-US" sz="1800" dirty="0" smtClean="0">
                <a:solidFill>
                  <a:srgbClr val="FF0000"/>
                </a:solidFill>
              </a:rPr>
              <a:t>Used in smart watches, smart glass, and hearing aids. </a:t>
            </a:r>
            <a:endParaRPr lang="en-US" sz="1800" dirty="0">
              <a:solidFill>
                <a:srgbClr val="FF0000"/>
              </a:solidFill>
            </a:endParaRPr>
          </a:p>
          <a:p>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6" name="Picture 4" descr="http://www.extremetech.com/wp-content/uploads/2013/08/Crossbar-Feature-640x3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871" t="39245"/>
          <a:stretch/>
        </p:blipFill>
        <p:spPr bwMode="auto">
          <a:xfrm>
            <a:off x="4876800" y="2133600"/>
            <a:ext cx="3657600" cy="1972790"/>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descr="Resistive Random Access Memory ReRAM. With the industry's lowest read current. Optimal for wearable devices and hearing a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818" y="4343400"/>
            <a:ext cx="3720582" cy="15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01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32098" name="Rectangle 2"/>
          <p:cNvSpPr>
            <a:spLocks noGrp="1" noChangeArrowheads="1"/>
          </p:cNvSpPr>
          <p:nvPr>
            <p:ph type="title"/>
          </p:nvPr>
        </p:nvSpPr>
        <p:spPr>
          <a:ln/>
        </p:spPr>
        <p:txBody>
          <a:bodyPr/>
          <a:lstStyle/>
          <a:p>
            <a:r>
              <a:rPr lang="en-US" sz="4000" dirty="0">
                <a:solidFill>
                  <a:srgbClr val="CC3300"/>
                </a:solidFill>
              </a:rPr>
              <a:t>The CPU</a:t>
            </a:r>
          </a:p>
        </p:txBody>
      </p:sp>
      <p:sp>
        <p:nvSpPr>
          <p:cNvPr id="132099" name="Rectangle 3"/>
          <p:cNvSpPr>
            <a:spLocks noGrp="1" noChangeArrowheads="1"/>
          </p:cNvSpPr>
          <p:nvPr>
            <p:ph type="body" idx="1"/>
          </p:nvPr>
        </p:nvSpPr>
        <p:spPr>
          <a:xfrm>
            <a:off x="685800" y="2209800"/>
            <a:ext cx="7772400" cy="3886200"/>
          </a:xfrm>
        </p:spPr>
        <p:txBody>
          <a:bodyPr/>
          <a:lstStyle/>
          <a:p>
            <a:r>
              <a:rPr lang="en-US" sz="2400" dirty="0" smtClean="0">
                <a:solidFill>
                  <a:srgbClr val="009900"/>
                </a:solidFill>
              </a:rPr>
              <a:t>Intel and AMD abandoned </a:t>
            </a:r>
            <a:r>
              <a:rPr lang="en-US" sz="2400" dirty="0">
                <a:solidFill>
                  <a:srgbClr val="009900"/>
                </a:solidFill>
              </a:rPr>
              <a:t>the GHz race in </a:t>
            </a:r>
            <a:r>
              <a:rPr lang="en-US" sz="2400" dirty="0" smtClean="0">
                <a:solidFill>
                  <a:srgbClr val="009900"/>
                </a:solidFill>
              </a:rPr>
              <a:t>CPU’s years ago.  In the early 2000’s, Intel stated a </a:t>
            </a:r>
            <a:r>
              <a:rPr lang="en-US" sz="2400" dirty="0">
                <a:solidFill>
                  <a:srgbClr val="009900"/>
                </a:solidFill>
              </a:rPr>
              <a:t>goal of a 10 GHz CPU by </a:t>
            </a:r>
            <a:r>
              <a:rPr lang="en-US" sz="2400" dirty="0" smtClean="0">
                <a:solidFill>
                  <a:srgbClr val="009900"/>
                </a:solidFill>
              </a:rPr>
              <a:t>2010—which clearly didn’t happen.  </a:t>
            </a:r>
            <a:endParaRPr lang="en-US" sz="2400" dirty="0">
              <a:solidFill>
                <a:srgbClr val="009900"/>
              </a:solidFill>
            </a:endParaRPr>
          </a:p>
          <a:p>
            <a:r>
              <a:rPr lang="en-US" sz="2400" dirty="0" smtClean="0">
                <a:solidFill>
                  <a:srgbClr val="CC0000"/>
                </a:solidFill>
              </a:rPr>
              <a:t>Multiple CPU’s became the performance enhancer.  The standard is now 4- to 10- core CPU’s, with the new Intel Core i9 at even larger numbers of cores. </a:t>
            </a:r>
            <a:endParaRPr lang="en-US" sz="2400" dirty="0">
              <a:solidFill>
                <a:srgbClr val="CC0000"/>
              </a:solidFill>
            </a:endParaRPr>
          </a:p>
          <a:p>
            <a:r>
              <a:rPr lang="en-US" sz="2400" dirty="0" smtClean="0">
                <a:solidFill>
                  <a:srgbClr val="6600FF"/>
                </a:solidFill>
              </a:rPr>
              <a:t>The new “Kabylake” architecture (still at 14 nm) has allowed Intel to achieve up to 18-core CPUs, with 8- and 10-core performance CPU’s as well.  Speed is inching up—maybe to 5 GHz by 2020. Or maybe not. </a:t>
            </a:r>
            <a:endParaRPr lang="en-US" sz="2400" dirty="0">
              <a:solidFill>
                <a:srgbClr val="6600FF"/>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Intel Core i9-9980XE Extreme Edition (X Series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91" y="1752600"/>
            <a:ext cx="8836371"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27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rPr>
              <a:t>Intel Core i9</a:t>
            </a:r>
            <a:endParaRPr lang="en-US" sz="3600" dirty="0">
              <a:solidFill>
                <a:srgbClr val="FF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0537382"/>
              </p:ext>
            </p:extLst>
          </p:nvPr>
        </p:nvGraphicFramePr>
        <p:xfrm>
          <a:off x="990600" y="2555569"/>
          <a:ext cx="4343400" cy="3464231"/>
        </p:xfrm>
        <a:graphic>
          <a:graphicData uri="http://schemas.openxmlformats.org/drawingml/2006/table">
            <a:tbl>
              <a:tblPr firstRow="1" bandRow="1">
                <a:tableStyleId>{5C22544A-7EE6-4342-B048-85BDC9FD1C3A}</a:tableStyleId>
              </a:tblPr>
              <a:tblGrid>
                <a:gridCol w="1905000"/>
                <a:gridCol w="2438400"/>
              </a:tblGrid>
              <a:tr h="717850">
                <a:tc>
                  <a:txBody>
                    <a:bodyPr/>
                    <a:lstStyle/>
                    <a:p>
                      <a:r>
                        <a:rPr lang="en-US" sz="2000" b="1" dirty="0">
                          <a:ln>
                            <a:noFill/>
                          </a:ln>
                          <a:solidFill>
                            <a:srgbClr val="FF0000"/>
                          </a:solidFill>
                        </a:rPr>
                        <a:t>Intel® Smart Cache </a:t>
                      </a: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smtClean="0">
                          <a:ln>
                            <a:noFill/>
                          </a:ln>
                          <a:solidFill>
                            <a:srgbClr val="FF0000"/>
                          </a:solidFill>
                          <a:effectLst/>
                        </a:rPr>
                        <a:t>25 </a:t>
                      </a:r>
                      <a:r>
                        <a:rPr lang="en-US" sz="2000" b="1" dirty="0">
                          <a:ln>
                            <a:noFill/>
                          </a:ln>
                          <a:solidFill>
                            <a:srgbClr val="FF0000"/>
                          </a:solidFill>
                          <a:effectLst/>
                        </a:rPr>
                        <a:t>MB</a:t>
                      </a: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4089">
                <a:tc>
                  <a:txBody>
                    <a:bodyPr/>
                    <a:lstStyle/>
                    <a:p>
                      <a:r>
                        <a:rPr lang="en-US" sz="2000" b="1" dirty="0" smtClean="0">
                          <a:ln>
                            <a:noFill/>
                          </a:ln>
                          <a:solidFill>
                            <a:srgbClr val="FF0000"/>
                          </a:solidFill>
                        </a:rPr>
                        <a:t>Cores/Threads</a:t>
                      </a:r>
                      <a:endParaRPr lang="en-US" sz="2000" b="1" dirty="0">
                        <a:ln>
                          <a:noFill/>
                        </a:ln>
                        <a:solidFill>
                          <a:srgbClr val="FF0000"/>
                        </a:solidFill>
                      </a:endParaRP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smtClean="0">
                          <a:ln>
                            <a:noFill/>
                          </a:ln>
                          <a:solidFill>
                            <a:srgbClr val="FF0000"/>
                          </a:solidFill>
                          <a:effectLst/>
                        </a:rPr>
                        <a:t>18/36</a:t>
                      </a:r>
                      <a:endParaRPr lang="en-US" sz="2000" b="1" dirty="0">
                        <a:ln>
                          <a:noFill/>
                        </a:ln>
                        <a:solidFill>
                          <a:srgbClr val="FF0000"/>
                        </a:solidFill>
                        <a:effectLst/>
                      </a:endParaRP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4089">
                <a:tc>
                  <a:txBody>
                    <a:bodyPr/>
                    <a:lstStyle/>
                    <a:p>
                      <a:r>
                        <a:rPr lang="en-US" sz="2000" b="1" dirty="0">
                          <a:ln>
                            <a:noFill/>
                          </a:ln>
                          <a:solidFill>
                            <a:srgbClr val="FF0000"/>
                          </a:solidFill>
                        </a:rPr>
                        <a:t>Instruction Set </a:t>
                      </a: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ln>
                            <a:noFill/>
                          </a:ln>
                          <a:solidFill>
                            <a:srgbClr val="FF0000"/>
                          </a:solidFill>
                          <a:effectLst/>
                        </a:rPr>
                        <a:t>64-bit</a:t>
                      </a: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4089">
                <a:tc>
                  <a:txBody>
                    <a:bodyPr/>
                    <a:lstStyle/>
                    <a:p>
                      <a:r>
                        <a:rPr lang="en-US" sz="2000" b="1" dirty="0">
                          <a:ln>
                            <a:noFill/>
                          </a:ln>
                          <a:solidFill>
                            <a:srgbClr val="FF0000"/>
                          </a:solidFill>
                        </a:rPr>
                        <a:t>Lithography </a:t>
                      </a: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smtClean="0">
                          <a:ln>
                            <a:noFill/>
                          </a:ln>
                          <a:solidFill>
                            <a:srgbClr val="FF0000"/>
                          </a:solidFill>
                          <a:effectLst/>
                        </a:rPr>
                        <a:t>14 nm</a:t>
                      </a:r>
                      <a:r>
                        <a:rPr lang="en-US" sz="2400" b="1" baseline="30000" dirty="0" smtClean="0">
                          <a:ln>
                            <a:noFill/>
                          </a:ln>
                          <a:solidFill>
                            <a:srgbClr val="FF0000"/>
                          </a:solidFill>
                          <a:effectLst/>
                        </a:rPr>
                        <a:t>1 </a:t>
                      </a:r>
                      <a:r>
                        <a:rPr lang="en-US" sz="2400" b="1" dirty="0" smtClean="0">
                          <a:ln>
                            <a:noFill/>
                          </a:ln>
                          <a:solidFill>
                            <a:srgbClr val="FF0000"/>
                          </a:solidFill>
                          <a:effectLst/>
                        </a:rPr>
                        <a:t>(Still!)</a:t>
                      </a:r>
                      <a:endParaRPr lang="en-US" sz="2400" b="1" baseline="30000" dirty="0">
                        <a:ln>
                          <a:noFill/>
                        </a:ln>
                        <a:solidFill>
                          <a:srgbClr val="FF0000"/>
                        </a:solidFill>
                        <a:effectLst/>
                      </a:endParaRP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4089">
                <a:tc>
                  <a:txBody>
                    <a:bodyPr/>
                    <a:lstStyle/>
                    <a:p>
                      <a:r>
                        <a:rPr lang="en-US" sz="2000" b="1" dirty="0" smtClean="0">
                          <a:ln>
                            <a:noFill/>
                          </a:ln>
                          <a:solidFill>
                            <a:srgbClr val="FF0000"/>
                          </a:solidFill>
                        </a:rPr>
                        <a:t>CPU Speed/Pwr.</a:t>
                      </a:r>
                      <a:endParaRPr lang="en-US" sz="2000" b="1" dirty="0">
                        <a:ln>
                          <a:noFill/>
                        </a:ln>
                        <a:solidFill>
                          <a:srgbClr val="FF0000"/>
                        </a:solidFill>
                      </a:endParaRP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smtClean="0">
                          <a:ln>
                            <a:noFill/>
                          </a:ln>
                          <a:solidFill>
                            <a:srgbClr val="FF0000"/>
                          </a:solidFill>
                          <a:effectLst/>
                        </a:rPr>
                        <a:t>2.6-4.2 GHz</a:t>
                      </a:r>
                      <a:r>
                        <a:rPr lang="en-US" sz="2000" b="1" baseline="30000" dirty="0" smtClean="0">
                          <a:ln>
                            <a:noFill/>
                          </a:ln>
                          <a:solidFill>
                            <a:srgbClr val="FF0000"/>
                          </a:solidFill>
                          <a:effectLst/>
                        </a:rPr>
                        <a:t>2 </a:t>
                      </a:r>
                      <a:r>
                        <a:rPr lang="en-US" sz="2000" b="1" dirty="0" smtClean="0">
                          <a:ln>
                            <a:noFill/>
                          </a:ln>
                          <a:solidFill>
                            <a:srgbClr val="FF0000"/>
                          </a:solidFill>
                          <a:effectLst/>
                        </a:rPr>
                        <a:t>/165W.</a:t>
                      </a:r>
                      <a:endParaRPr lang="en-US" sz="2000" b="1" dirty="0">
                        <a:ln>
                          <a:noFill/>
                        </a:ln>
                        <a:solidFill>
                          <a:srgbClr val="FF0000"/>
                        </a:solidFill>
                        <a:effectLst/>
                      </a:endParaRP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70025">
                <a:tc>
                  <a:txBody>
                    <a:bodyPr/>
                    <a:lstStyle/>
                    <a:p>
                      <a:r>
                        <a:rPr lang="en-US" sz="2000" b="1" dirty="0">
                          <a:ln>
                            <a:noFill/>
                          </a:ln>
                          <a:solidFill>
                            <a:srgbClr val="FF0000"/>
                          </a:solidFill>
                        </a:rPr>
                        <a:t>Recommended Customer Price </a:t>
                      </a: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smtClean="0">
                          <a:ln>
                            <a:noFill/>
                          </a:ln>
                          <a:solidFill>
                            <a:srgbClr val="FF0000"/>
                          </a:solidFill>
                          <a:effectLst/>
                        </a:rPr>
                        <a:t>$1-2000—Shipped</a:t>
                      </a:r>
                      <a:r>
                        <a:rPr lang="en-US" sz="2000" b="1" baseline="0" dirty="0" smtClean="0">
                          <a:ln>
                            <a:noFill/>
                          </a:ln>
                          <a:solidFill>
                            <a:srgbClr val="FF0000"/>
                          </a:solidFill>
                          <a:effectLst/>
                        </a:rPr>
                        <a:t> in early 2018.</a:t>
                      </a:r>
                      <a:r>
                        <a:rPr lang="en-US" sz="2000" b="1" dirty="0" smtClean="0">
                          <a:ln>
                            <a:noFill/>
                          </a:ln>
                          <a:solidFill>
                            <a:srgbClr val="FF0000"/>
                          </a:solidFill>
                          <a:effectLst/>
                        </a:rPr>
                        <a:t> </a:t>
                      </a:r>
                      <a:endParaRPr lang="en-US" sz="2000" b="1" dirty="0">
                        <a:ln>
                          <a:noFill/>
                        </a:ln>
                        <a:solidFill>
                          <a:srgbClr val="FF0000"/>
                        </a:solidFill>
                        <a:effectLst/>
                      </a:endParaRPr>
                    </a:p>
                  </a:txBody>
                  <a:tcPr marL="51099" marR="51099" marT="25549" marB="255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TextBox 8"/>
          <p:cNvSpPr txBox="1"/>
          <p:nvPr/>
        </p:nvSpPr>
        <p:spPr>
          <a:xfrm>
            <a:off x="1615141" y="2057400"/>
            <a:ext cx="2609946" cy="523220"/>
          </a:xfrm>
          <a:prstGeom prst="rect">
            <a:avLst/>
          </a:prstGeom>
          <a:noFill/>
        </p:spPr>
        <p:txBody>
          <a:bodyPr wrap="none" rtlCol="0">
            <a:spAutoFit/>
          </a:bodyPr>
          <a:lstStyle/>
          <a:p>
            <a:r>
              <a:rPr lang="en-US" sz="2800" b="1" dirty="0" smtClean="0">
                <a:solidFill>
                  <a:srgbClr val="FF0000"/>
                </a:solidFill>
              </a:rPr>
              <a:t>Core i9 9980XE</a:t>
            </a:r>
            <a:endParaRPr lang="en-US" sz="2800" b="1" dirty="0">
              <a:solidFill>
                <a:srgbClr val="FF0000"/>
              </a:solidFill>
            </a:endParaRPr>
          </a:p>
        </p:txBody>
      </p:sp>
      <p:sp>
        <p:nvSpPr>
          <p:cNvPr id="3" name="TextBox 2"/>
          <p:cNvSpPr txBox="1"/>
          <p:nvPr/>
        </p:nvSpPr>
        <p:spPr>
          <a:xfrm>
            <a:off x="762000" y="6019800"/>
            <a:ext cx="3855030" cy="338554"/>
          </a:xfrm>
          <a:prstGeom prst="rect">
            <a:avLst/>
          </a:prstGeom>
          <a:noFill/>
        </p:spPr>
        <p:txBody>
          <a:bodyPr wrap="none" rtlCol="0">
            <a:spAutoFit/>
          </a:bodyPr>
          <a:lstStyle/>
          <a:p>
            <a:r>
              <a:rPr lang="en-US" sz="1600" b="1" baseline="30000" dirty="0">
                <a:solidFill>
                  <a:srgbClr val="FF0000"/>
                </a:solidFill>
              </a:rPr>
              <a:t>1</a:t>
            </a:r>
            <a:r>
              <a:rPr lang="en-US" sz="1600" b="1" dirty="0" smtClean="0">
                <a:solidFill>
                  <a:srgbClr val="FF0000"/>
                </a:solidFill>
              </a:rPr>
              <a:t> “Skylake,” “Kabylake,” or “Coffeelake”</a:t>
            </a:r>
            <a:endParaRPr lang="en-US" sz="1600" b="1" dirty="0">
              <a:solidFill>
                <a:srgbClr val="FF0000"/>
              </a:solidFill>
            </a:endParaRPr>
          </a:p>
        </p:txBody>
      </p:sp>
      <p:sp>
        <p:nvSpPr>
          <p:cNvPr id="10" name="TextBox 9"/>
          <p:cNvSpPr txBox="1"/>
          <p:nvPr/>
        </p:nvSpPr>
        <p:spPr>
          <a:xfrm>
            <a:off x="4660262" y="6019800"/>
            <a:ext cx="1359538" cy="338554"/>
          </a:xfrm>
          <a:prstGeom prst="rect">
            <a:avLst/>
          </a:prstGeom>
          <a:noFill/>
        </p:spPr>
        <p:txBody>
          <a:bodyPr wrap="none" rtlCol="0">
            <a:spAutoFit/>
          </a:bodyPr>
          <a:lstStyle/>
          <a:p>
            <a:r>
              <a:rPr lang="en-US" sz="1600" b="1" baseline="30000" dirty="0" smtClean="0">
                <a:solidFill>
                  <a:srgbClr val="FF0000"/>
                </a:solidFill>
              </a:rPr>
              <a:t>2</a:t>
            </a:r>
            <a:r>
              <a:rPr lang="en-US" sz="1600" b="1" dirty="0" smtClean="0">
                <a:solidFill>
                  <a:srgbClr val="FF0000"/>
                </a:solidFill>
              </a:rPr>
              <a:t> Turbo boost</a:t>
            </a:r>
            <a:endParaRPr lang="en-US" sz="1600" b="1" dirty="0">
              <a:solidFill>
                <a:srgbClr val="FF0000"/>
              </a:solidFill>
            </a:endParaRPr>
          </a:p>
        </p:txBody>
      </p:sp>
      <p:pic>
        <p:nvPicPr>
          <p:cNvPr id="84998" name="Picture 6" descr="Image result for Pictures of Intel i9-7980XE"/>
          <p:cNvPicPr>
            <a:picLocks noChangeAspect="1" noChangeArrowheads="1"/>
          </p:cNvPicPr>
          <p:nvPr/>
        </p:nvPicPr>
        <p:blipFill rotWithShape="1">
          <a:blip r:embed="rId3">
            <a:extLst>
              <a:ext uri="{28A0092B-C50C-407E-A947-70E740481C1C}">
                <a14:useLocalDpi xmlns:a14="http://schemas.microsoft.com/office/drawing/2010/main" val="0"/>
              </a:ext>
            </a:extLst>
          </a:blip>
          <a:srcRect l="8871" t="25507" r="57419" b="11884"/>
          <a:stretch/>
        </p:blipFill>
        <p:spPr bwMode="auto">
          <a:xfrm>
            <a:off x="5486400" y="2057400"/>
            <a:ext cx="2426388" cy="2507653"/>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descr="Image result for Pictures of Intel i9-7980X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05" t="8061" r="16814" b="8061"/>
          <a:stretch/>
        </p:blipFill>
        <p:spPr bwMode="auto">
          <a:xfrm>
            <a:off x="6172200" y="4348579"/>
            <a:ext cx="2328207" cy="20097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ntel Core i9-9980XE revi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Intel Core i9-9980XE revie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6" descr="Intel Core i9-9980XE 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8" descr="Intel Core i9-9980XE 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054327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33122" name="Rectangle 2"/>
          <p:cNvSpPr>
            <a:spLocks noGrp="1" noChangeArrowheads="1"/>
          </p:cNvSpPr>
          <p:nvPr>
            <p:ph type="title"/>
          </p:nvPr>
        </p:nvSpPr>
        <p:spPr>
          <a:xfrm>
            <a:off x="1905000" y="1371600"/>
            <a:ext cx="5410200" cy="533400"/>
          </a:xfrm>
          <a:ln/>
        </p:spPr>
        <p:txBody>
          <a:bodyPr/>
          <a:lstStyle/>
          <a:p>
            <a:r>
              <a:rPr lang="en-US" sz="4000" dirty="0">
                <a:solidFill>
                  <a:srgbClr val="CC0000"/>
                </a:solidFill>
              </a:rPr>
              <a:t>Minimum Feature Size</a:t>
            </a:r>
          </a:p>
        </p:txBody>
      </p:sp>
      <p:sp>
        <p:nvSpPr>
          <p:cNvPr id="133123" name="Rectangle 3"/>
          <p:cNvSpPr>
            <a:spLocks noGrp="1" noChangeArrowheads="1"/>
          </p:cNvSpPr>
          <p:nvPr>
            <p:ph type="body" idx="1"/>
          </p:nvPr>
        </p:nvSpPr>
        <p:spPr>
          <a:xfrm>
            <a:off x="685800" y="1905000"/>
            <a:ext cx="7772400" cy="4419600"/>
          </a:xfrm>
          <a:noFill/>
        </p:spPr>
        <p:txBody>
          <a:bodyPr/>
          <a:lstStyle/>
          <a:p>
            <a:pPr>
              <a:spcBef>
                <a:spcPts val="0"/>
              </a:spcBef>
            </a:pPr>
            <a:r>
              <a:rPr lang="en-US" sz="2400" dirty="0"/>
              <a:t>“Minimum feature </a:t>
            </a:r>
            <a:r>
              <a:rPr lang="en-US" sz="2400" dirty="0" smtClean="0"/>
              <a:t>size” (MFS): the </a:t>
            </a:r>
            <a:r>
              <a:rPr lang="en-US" sz="2400" dirty="0"/>
              <a:t>smallest dimension that can be laid out on a </a:t>
            </a:r>
            <a:r>
              <a:rPr lang="en-US" sz="2400" dirty="0" smtClean="0"/>
              <a:t>chip (typically </a:t>
            </a:r>
            <a:r>
              <a:rPr lang="en-US" sz="2400" dirty="0"/>
              <a:t>the </a:t>
            </a:r>
            <a:r>
              <a:rPr lang="en-US" sz="2400" dirty="0" smtClean="0"/>
              <a:t>gate).  </a:t>
            </a:r>
            <a:endParaRPr lang="en-US" sz="2400" dirty="0"/>
          </a:p>
          <a:p>
            <a:pPr>
              <a:spcBef>
                <a:spcPts val="0"/>
              </a:spcBef>
            </a:pPr>
            <a:r>
              <a:rPr lang="en-US" sz="2400" dirty="0" smtClean="0">
                <a:solidFill>
                  <a:srgbClr val="996633"/>
                </a:solidFill>
              </a:rPr>
              <a:t>Until recently, the </a:t>
            </a:r>
            <a:r>
              <a:rPr lang="en-US" sz="2400" dirty="0">
                <a:solidFill>
                  <a:srgbClr val="996633"/>
                </a:solidFill>
              </a:rPr>
              <a:t>minimum feature size </a:t>
            </a:r>
            <a:r>
              <a:rPr lang="en-US" sz="2400" dirty="0" smtClean="0">
                <a:solidFill>
                  <a:srgbClr val="996633"/>
                </a:solidFill>
              </a:rPr>
              <a:t>for DRAM memory was about 20 nanometers (one </a:t>
            </a:r>
            <a:r>
              <a:rPr lang="en-US" sz="2400" dirty="0">
                <a:solidFill>
                  <a:srgbClr val="996633"/>
                </a:solidFill>
              </a:rPr>
              <a:t>nanometer is one billionth of a meter in length [10</a:t>
            </a:r>
            <a:r>
              <a:rPr lang="en-US" sz="2400" baseline="20000" dirty="0">
                <a:solidFill>
                  <a:srgbClr val="996633"/>
                </a:solidFill>
                <a:cs typeface="Times New Roman" pitchFamily="18" charset="0"/>
              </a:rPr>
              <a:t>–</a:t>
            </a:r>
            <a:r>
              <a:rPr lang="en-US" sz="2400" baseline="20000" dirty="0">
                <a:solidFill>
                  <a:srgbClr val="996633"/>
                </a:solidFill>
              </a:rPr>
              <a:t>9</a:t>
            </a:r>
            <a:r>
              <a:rPr lang="en-US" sz="2400" dirty="0">
                <a:solidFill>
                  <a:srgbClr val="996633"/>
                </a:solidFill>
              </a:rPr>
              <a:t> meters]). </a:t>
            </a:r>
            <a:r>
              <a:rPr lang="en-US" sz="2400" dirty="0" smtClean="0">
                <a:solidFill>
                  <a:srgbClr val="009900"/>
                </a:solidFill>
              </a:rPr>
              <a:t>Currently, Samsung has announced 10 nanometer DRAMs. AS DRAM MFS was not supposed to reach 10 nanometers until the late ’20’s, this appears to be a major breakthrough. </a:t>
            </a:r>
          </a:p>
          <a:p>
            <a:pPr>
              <a:spcBef>
                <a:spcPts val="0"/>
              </a:spcBef>
            </a:pPr>
            <a:r>
              <a:rPr lang="en-US" sz="2400" dirty="0" smtClean="0">
                <a:solidFill>
                  <a:srgbClr val="C00000"/>
                </a:solidFill>
              </a:rPr>
              <a:t>It appears that DRAM manufacturers (or at least Samsung?) approach CPU chipmakers in terms of manufacturing technology.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447800"/>
            <a:ext cx="6172200" cy="533400"/>
          </a:xfrm>
        </p:spPr>
        <p:txBody>
          <a:bodyPr/>
          <a:lstStyle/>
          <a:p>
            <a:r>
              <a:rPr lang="en-US" sz="3200" dirty="0" smtClean="0">
                <a:solidFill>
                  <a:srgbClr val="C00000"/>
                </a:solidFill>
              </a:rPr>
              <a:t>What About MFS in CPU’s?</a:t>
            </a:r>
            <a:endParaRPr lang="en-US" sz="3200" dirty="0">
              <a:solidFill>
                <a:srgbClr val="C00000"/>
              </a:solidFill>
            </a:endParaRPr>
          </a:p>
        </p:txBody>
      </p:sp>
      <p:sp>
        <p:nvSpPr>
          <p:cNvPr id="3" name="Content Placeholder 2"/>
          <p:cNvSpPr>
            <a:spLocks noGrp="1"/>
          </p:cNvSpPr>
          <p:nvPr>
            <p:ph idx="1"/>
          </p:nvPr>
        </p:nvSpPr>
        <p:spPr>
          <a:xfrm>
            <a:off x="609600" y="2133600"/>
            <a:ext cx="4645936" cy="4038600"/>
          </a:xfrm>
        </p:spPr>
        <p:txBody>
          <a:bodyPr/>
          <a:lstStyle/>
          <a:p>
            <a:pPr>
              <a:spcBef>
                <a:spcPts val="0"/>
              </a:spcBef>
            </a:pPr>
            <a:r>
              <a:rPr lang="en-US" sz="2400" dirty="0">
                <a:solidFill>
                  <a:srgbClr val="009900"/>
                </a:solidFill>
              </a:rPr>
              <a:t>Intel </a:t>
            </a:r>
            <a:r>
              <a:rPr lang="en-US" sz="2400" dirty="0" smtClean="0">
                <a:solidFill>
                  <a:srgbClr val="009900"/>
                </a:solidFill>
              </a:rPr>
              <a:t>currently manufactures </a:t>
            </a:r>
            <a:r>
              <a:rPr lang="en-US" sz="2400" dirty="0">
                <a:solidFill>
                  <a:srgbClr val="009900"/>
                </a:solidFill>
              </a:rPr>
              <a:t>CPU’s at the </a:t>
            </a:r>
            <a:r>
              <a:rPr lang="en-US" sz="2400" dirty="0" smtClean="0">
                <a:solidFill>
                  <a:srgbClr val="009900"/>
                </a:solidFill>
              </a:rPr>
              <a:t>14 nanometer node and is sampling 10 </a:t>
            </a:r>
            <a:r>
              <a:rPr lang="en-US" sz="2400" dirty="0">
                <a:solidFill>
                  <a:srgbClr val="009900"/>
                </a:solidFill>
              </a:rPr>
              <a:t>nm products </a:t>
            </a:r>
            <a:r>
              <a:rPr lang="en-US" sz="2400" dirty="0" smtClean="0">
                <a:solidFill>
                  <a:srgbClr val="009900"/>
                </a:solidFill>
              </a:rPr>
              <a:t>this year.  They claim that they will produce the first 7 nm sample chips this year. </a:t>
            </a:r>
            <a:endParaRPr lang="en-US" sz="2400" dirty="0">
              <a:solidFill>
                <a:srgbClr val="009900"/>
              </a:solidFill>
            </a:endParaRPr>
          </a:p>
          <a:p>
            <a:pPr>
              <a:spcBef>
                <a:spcPts val="0"/>
              </a:spcBef>
            </a:pPr>
            <a:r>
              <a:rPr lang="en-US" sz="2400" dirty="0" smtClean="0">
                <a:solidFill>
                  <a:srgbClr val="C00000"/>
                </a:solidFill>
              </a:rPr>
              <a:t>But note: Intel is 2 YEARS late with its 10 nm technology. </a:t>
            </a:r>
          </a:p>
          <a:p>
            <a:pPr>
              <a:spcBef>
                <a:spcPts val="0"/>
              </a:spcBef>
            </a:pPr>
            <a:r>
              <a:rPr lang="en-US" sz="2400" dirty="0" smtClean="0">
                <a:solidFill>
                  <a:schemeClr val="accent6"/>
                </a:solidFill>
              </a:rPr>
              <a:t>But note: AMD’s new super-processor is 7 nM technology! More in a moment.  </a:t>
            </a:r>
            <a:endParaRPr lang="en-US" sz="2400" dirty="0">
              <a:solidFill>
                <a:schemeClr val="accent6"/>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94210" name="Picture 2" descr="http://www.notebookcheck.net/uploads/tx_nbc2/teaser_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19" t="11301" r="21585" b="11062"/>
          <a:stretch/>
        </p:blipFill>
        <p:spPr bwMode="auto">
          <a:xfrm>
            <a:off x="5331737" y="2438400"/>
            <a:ext cx="3050263" cy="3050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74079" y="5710535"/>
            <a:ext cx="3812721" cy="461665"/>
          </a:xfrm>
          <a:prstGeom prst="rect">
            <a:avLst/>
          </a:prstGeom>
          <a:noFill/>
        </p:spPr>
        <p:txBody>
          <a:bodyPr wrap="square" rtlCol="0">
            <a:spAutoFit/>
          </a:bodyPr>
          <a:lstStyle/>
          <a:p>
            <a:r>
              <a:rPr lang="en-US" b="1" dirty="0" smtClean="0">
                <a:solidFill>
                  <a:srgbClr val="C00000"/>
                </a:solidFill>
              </a:rPr>
              <a:t>AMD Laptop CPU Chip</a:t>
            </a:r>
            <a:endParaRPr lang="en-US" b="1" dirty="0">
              <a:solidFill>
                <a:srgbClr val="C00000"/>
              </a:solidFill>
            </a:endParaRPr>
          </a:p>
        </p:txBody>
      </p:sp>
    </p:spTree>
    <p:extLst>
      <p:ext uri="{BB962C8B-B14F-4D97-AF65-F5344CB8AC3E}">
        <p14:creationId xmlns:p14="http://schemas.microsoft.com/office/powerpoint/2010/main" val="31917757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371600"/>
            <a:ext cx="5410200" cy="533400"/>
          </a:xfrm>
        </p:spPr>
        <p:txBody>
          <a:bodyPr/>
          <a:lstStyle/>
          <a:p>
            <a:r>
              <a:rPr lang="en-US" dirty="0" smtClean="0"/>
              <a:t>IBM’s New 5 nM Transistor</a:t>
            </a:r>
            <a:endParaRPr lang="en-US" dirty="0"/>
          </a:p>
        </p:txBody>
      </p:sp>
      <p:sp>
        <p:nvSpPr>
          <p:cNvPr id="3" name="Content Placeholder 2"/>
          <p:cNvSpPr>
            <a:spLocks noGrp="1"/>
          </p:cNvSpPr>
          <p:nvPr>
            <p:ph idx="1"/>
          </p:nvPr>
        </p:nvSpPr>
        <p:spPr>
          <a:xfrm>
            <a:off x="685800" y="4572000"/>
            <a:ext cx="7772400" cy="1752600"/>
          </a:xfrm>
        </p:spPr>
        <p:txBody>
          <a:bodyPr/>
          <a:lstStyle/>
          <a:p>
            <a:r>
              <a:rPr lang="en-US" dirty="0" smtClean="0"/>
              <a:t>IBM’s breakthrough is </a:t>
            </a:r>
            <a:r>
              <a:rPr lang="en-US" dirty="0" smtClean="0">
                <a:solidFill>
                  <a:srgbClr val="FF0000"/>
                </a:solidFill>
              </a:rPr>
              <a:t>first in 5 nm </a:t>
            </a:r>
            <a:r>
              <a:rPr lang="en-US" dirty="0" smtClean="0"/>
              <a:t>regime. </a:t>
            </a:r>
          </a:p>
          <a:p>
            <a:r>
              <a:rPr lang="en-US" dirty="0" smtClean="0"/>
              <a:t>At 5 nM, production values of </a:t>
            </a:r>
            <a:r>
              <a:rPr lang="en-US" dirty="0" smtClean="0">
                <a:solidFill>
                  <a:srgbClr val="FF0000"/>
                </a:solidFill>
              </a:rPr>
              <a:t>30 billion transistors per CPU-sized chip</a:t>
            </a:r>
            <a:r>
              <a:rPr lang="en-US" dirty="0" smtClean="0"/>
              <a:t> are possible. </a:t>
            </a:r>
          </a:p>
          <a:p>
            <a:r>
              <a:rPr lang="en-US" dirty="0" smtClean="0"/>
              <a:t>Power savings and CPU capabilities would be enormous. </a:t>
            </a:r>
          </a:p>
          <a:p>
            <a:r>
              <a:rPr lang="en-US" dirty="0" smtClean="0"/>
              <a:t>Caution: </a:t>
            </a:r>
            <a:r>
              <a:rPr lang="en-US" dirty="0" smtClean="0">
                <a:solidFill>
                  <a:srgbClr val="FF0000"/>
                </a:solidFill>
              </a:rPr>
              <a:t>10-15 years</a:t>
            </a:r>
            <a:r>
              <a:rPr lang="en-US" dirty="0" smtClean="0"/>
              <a:t> from breakthrough to production is </a:t>
            </a:r>
            <a:r>
              <a:rPr lang="en-US" dirty="0" smtClean="0">
                <a:solidFill>
                  <a:srgbClr val="FF0000"/>
                </a:solidFill>
              </a:rPr>
              <a:t>normal</a:t>
            </a:r>
            <a:r>
              <a:rPr lang="en-US" dirty="0" smtClean="0"/>
              <a:t>. </a:t>
            </a:r>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Pictured: a scan of IBM Research Alliance’s 5nm transistor, built using an industry-first process to stack silicon nanosheets as the device structure – achieving a scale of 30 billion switches on a fingernail-sized chip that will deliver significant power and performance enhancements over today’s state-of-the-art 10nm chips. (Photo credit: IBM)"/>
          <p:cNvPicPr>
            <a:picLocks noChangeAspect="1" noChangeArrowheads="1"/>
          </p:cNvPicPr>
          <p:nvPr/>
        </p:nvPicPr>
        <p:blipFill rotWithShape="1">
          <a:blip r:embed="rId2">
            <a:extLst>
              <a:ext uri="{28A0092B-C50C-407E-A947-70E740481C1C}">
                <a14:useLocalDpi xmlns:a14="http://schemas.microsoft.com/office/drawing/2010/main" val="0"/>
              </a:ext>
            </a:extLst>
          </a:blip>
          <a:srcRect b="13238"/>
          <a:stretch/>
        </p:blipFill>
        <p:spPr bwMode="auto">
          <a:xfrm>
            <a:off x="1905000" y="1981201"/>
            <a:ext cx="54483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8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74754" name="Rectangle 2"/>
          <p:cNvSpPr>
            <a:spLocks noGrp="1" noChangeArrowheads="1"/>
          </p:cNvSpPr>
          <p:nvPr>
            <p:ph type="title"/>
          </p:nvPr>
        </p:nvSpPr>
        <p:spPr>
          <a:xfrm>
            <a:off x="1905000" y="1371600"/>
            <a:ext cx="5410200" cy="609600"/>
          </a:xfrm>
          <a:ln/>
        </p:spPr>
        <p:txBody>
          <a:bodyPr/>
          <a:lstStyle/>
          <a:p>
            <a:r>
              <a:rPr lang="en-US" sz="3200" dirty="0"/>
              <a:t>Registers</a:t>
            </a:r>
          </a:p>
        </p:txBody>
      </p:sp>
      <p:sp>
        <p:nvSpPr>
          <p:cNvPr id="74755" name="Rectangle 3"/>
          <p:cNvSpPr>
            <a:spLocks noGrp="1" noChangeArrowheads="1"/>
          </p:cNvSpPr>
          <p:nvPr>
            <p:ph type="body" idx="1"/>
          </p:nvPr>
        </p:nvSpPr>
        <p:spPr>
          <a:xfrm>
            <a:off x="685800" y="4876800"/>
            <a:ext cx="7772400" cy="1524000"/>
          </a:xfrm>
        </p:spPr>
        <p:txBody>
          <a:bodyPr/>
          <a:lstStyle/>
          <a:p>
            <a:r>
              <a:rPr lang="en-US" dirty="0"/>
              <a:t>We already know that registers are simply collections of D FF’s.  </a:t>
            </a:r>
          </a:p>
          <a:p>
            <a:r>
              <a:rPr lang="en-US" dirty="0"/>
              <a:t>Most CPU’s today contain many registers, (e.g. the R-2000’s 32).  </a:t>
            </a:r>
          </a:p>
          <a:p>
            <a:r>
              <a:rPr lang="en-US" dirty="0">
                <a:solidFill>
                  <a:srgbClr val="CC3300"/>
                </a:solidFill>
              </a:rPr>
              <a:t>Registers are inside the CPU, adjacent to the ALU, so their speed is basically that  of the CPU (in fact, they </a:t>
            </a:r>
            <a:r>
              <a:rPr lang="en-US" u="sng" dirty="0">
                <a:solidFill>
                  <a:srgbClr val="CC3300"/>
                </a:solidFill>
              </a:rPr>
              <a:t>determine</a:t>
            </a:r>
            <a:r>
              <a:rPr lang="en-US" dirty="0">
                <a:solidFill>
                  <a:srgbClr val="CC3300"/>
                </a:solidFill>
              </a:rPr>
              <a:t> ALU speed).  </a:t>
            </a:r>
          </a:p>
        </p:txBody>
      </p:sp>
      <p:grpSp>
        <p:nvGrpSpPr>
          <p:cNvPr id="99067" name="Group 1787"/>
          <p:cNvGrpSpPr>
            <a:grpSpLocks/>
          </p:cNvGrpSpPr>
          <p:nvPr/>
        </p:nvGrpSpPr>
        <p:grpSpPr bwMode="auto">
          <a:xfrm>
            <a:off x="838200" y="2057400"/>
            <a:ext cx="7239000" cy="2819400"/>
            <a:chOff x="528" y="1200"/>
            <a:chExt cx="4560" cy="1776"/>
          </a:xfrm>
        </p:grpSpPr>
        <p:sp>
          <p:nvSpPr>
            <p:cNvPr id="74759" name="AutoShape 7"/>
            <p:cNvSpPr>
              <a:spLocks noChangeArrowheads="1"/>
            </p:cNvSpPr>
            <p:nvPr/>
          </p:nvSpPr>
          <p:spPr bwMode="auto">
            <a:xfrm>
              <a:off x="1488" y="1296"/>
              <a:ext cx="624" cy="1344"/>
            </a:xfrm>
            <a:prstGeom prst="rightArrow">
              <a:avLst>
                <a:gd name="adj1" fmla="val 50000"/>
                <a:gd name="adj2" fmla="val 25000"/>
              </a:avLst>
            </a:prstGeom>
            <a:solidFill>
              <a:srgbClr val="9999FF"/>
            </a:solidFill>
            <a:ln w="9525">
              <a:solidFill>
                <a:schemeClr val="tx1"/>
              </a:solidFill>
              <a:miter lim="800000"/>
              <a:headEnd/>
              <a:tailEnd/>
            </a:ln>
            <a:effectLst/>
          </p:spPr>
          <p:txBody>
            <a:bodyPr wrap="none" anchor="ctr"/>
            <a:lstStyle/>
            <a:p>
              <a:endParaRPr lang="en-US" dirty="0"/>
            </a:p>
          </p:txBody>
        </p:sp>
        <p:sp>
          <p:nvSpPr>
            <p:cNvPr id="74760" name="AutoShape 8"/>
            <p:cNvSpPr>
              <a:spLocks noChangeArrowheads="1"/>
            </p:cNvSpPr>
            <p:nvPr/>
          </p:nvSpPr>
          <p:spPr bwMode="auto">
            <a:xfrm>
              <a:off x="3072" y="1296"/>
              <a:ext cx="624" cy="1344"/>
            </a:xfrm>
            <a:prstGeom prst="rightArrow">
              <a:avLst>
                <a:gd name="adj1" fmla="val 50000"/>
                <a:gd name="adj2" fmla="val 25000"/>
              </a:avLst>
            </a:prstGeom>
            <a:solidFill>
              <a:srgbClr val="9999FF"/>
            </a:solidFill>
            <a:ln w="9525">
              <a:solidFill>
                <a:schemeClr val="tx1"/>
              </a:solidFill>
              <a:miter lim="800000"/>
              <a:headEnd/>
              <a:tailEnd/>
            </a:ln>
            <a:effectLst/>
          </p:spPr>
          <p:txBody>
            <a:bodyPr wrap="none" anchor="ctr"/>
            <a:lstStyle/>
            <a:p>
              <a:endParaRPr lang="en-US" dirty="0"/>
            </a:p>
          </p:txBody>
        </p:sp>
        <p:grpSp>
          <p:nvGrpSpPr>
            <p:cNvPr id="74793" name="Group 41"/>
            <p:cNvGrpSpPr>
              <a:grpSpLocks/>
            </p:cNvGrpSpPr>
            <p:nvPr/>
          </p:nvGrpSpPr>
          <p:grpSpPr bwMode="auto">
            <a:xfrm>
              <a:off x="2496" y="1248"/>
              <a:ext cx="240" cy="1440"/>
              <a:chOff x="2544" y="1392"/>
              <a:chExt cx="240" cy="1536"/>
            </a:xfrm>
          </p:grpSpPr>
          <p:sp>
            <p:nvSpPr>
              <p:cNvPr id="74761" name="Rectangle 9"/>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62" name="Rectangle 10"/>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63" name="Rectangle 11"/>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64" name="Rectangle 12"/>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65" name="Rectangle 13"/>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66" name="Rectangle 14"/>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67" name="Rectangle 15"/>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68" name="Rectangle 16"/>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69" name="Rectangle 17"/>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0" name="Rectangle 18"/>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1" name="Rectangle 19"/>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2" name="Rectangle 20"/>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3" name="Rectangle 21"/>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4" name="Rectangle 22"/>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5" name="Rectangle 23"/>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6" name="Rectangle 24"/>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7" name="Rectangle 25"/>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8" name="Rectangle 26"/>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79" name="Rectangle 27"/>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0" name="Rectangle 28"/>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1" name="Rectangle 29"/>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2" name="Rectangle 30"/>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3" name="Rectangle 31"/>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4" name="Rectangle 32"/>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5" name="Rectangle 33"/>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6" name="Rectangle 34"/>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7" name="Rectangle 35"/>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8" name="Rectangle 36"/>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89" name="Rectangle 37"/>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90" name="Rectangle 38"/>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91" name="Rectangle 39"/>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792" name="Rectangle 40"/>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4812" name="Text Box 60"/>
            <p:cNvSpPr txBox="1">
              <a:spLocks noChangeArrowheads="1"/>
            </p:cNvSpPr>
            <p:nvPr/>
          </p:nvSpPr>
          <p:spPr bwMode="auto">
            <a:xfrm>
              <a:off x="576" y="2736"/>
              <a:ext cx="432" cy="231"/>
            </a:xfrm>
            <a:prstGeom prst="rect">
              <a:avLst/>
            </a:prstGeom>
            <a:noFill/>
            <a:ln w="9525">
              <a:noFill/>
              <a:miter lim="800000"/>
              <a:headEnd/>
              <a:tailEnd/>
            </a:ln>
            <a:effectLst/>
          </p:spPr>
          <p:txBody>
            <a:bodyPr wrap="none">
              <a:spAutoFit/>
            </a:bodyPr>
            <a:lstStyle/>
            <a:p>
              <a:pPr algn="l"/>
              <a:r>
                <a:rPr lang="en-US" sz="1800" b="1" dirty="0">
                  <a:solidFill>
                    <a:srgbClr val="CC3300"/>
                  </a:solidFill>
                </a:rPr>
                <a:t>D FF</a:t>
              </a:r>
            </a:p>
          </p:txBody>
        </p:sp>
        <p:sp>
          <p:nvSpPr>
            <p:cNvPr id="74813" name="Text Box 61"/>
            <p:cNvSpPr txBox="1">
              <a:spLocks noChangeArrowheads="1"/>
            </p:cNvSpPr>
            <p:nvPr/>
          </p:nvSpPr>
          <p:spPr bwMode="auto">
            <a:xfrm>
              <a:off x="2064" y="2745"/>
              <a:ext cx="804" cy="231"/>
            </a:xfrm>
            <a:prstGeom prst="rect">
              <a:avLst/>
            </a:prstGeom>
            <a:noFill/>
            <a:ln w="9525">
              <a:noFill/>
              <a:miter lim="800000"/>
              <a:headEnd/>
              <a:tailEnd/>
            </a:ln>
            <a:effectLst/>
          </p:spPr>
          <p:txBody>
            <a:bodyPr wrap="none">
              <a:spAutoFit/>
            </a:bodyPr>
            <a:lstStyle/>
            <a:p>
              <a:pPr algn="l"/>
              <a:r>
                <a:rPr lang="en-US" sz="1800" b="1" dirty="0">
                  <a:solidFill>
                    <a:srgbClr val="CC3300"/>
                  </a:solidFill>
                </a:rPr>
                <a:t>32-Bit Reg.</a:t>
              </a:r>
            </a:p>
          </p:txBody>
        </p:sp>
        <p:sp>
          <p:nvSpPr>
            <p:cNvPr id="74814" name="Text Box 62"/>
            <p:cNvSpPr txBox="1">
              <a:spLocks noChangeArrowheads="1"/>
            </p:cNvSpPr>
            <p:nvPr/>
          </p:nvSpPr>
          <p:spPr bwMode="auto">
            <a:xfrm>
              <a:off x="4024" y="2736"/>
              <a:ext cx="1016" cy="231"/>
            </a:xfrm>
            <a:prstGeom prst="rect">
              <a:avLst/>
            </a:prstGeom>
            <a:noFill/>
            <a:ln w="9525">
              <a:noFill/>
              <a:miter lim="800000"/>
              <a:headEnd/>
              <a:tailEnd/>
            </a:ln>
            <a:effectLst/>
          </p:spPr>
          <p:txBody>
            <a:bodyPr wrap="none">
              <a:spAutoFit/>
            </a:bodyPr>
            <a:lstStyle/>
            <a:p>
              <a:pPr algn="l"/>
              <a:r>
                <a:rPr lang="en-US" sz="1800" b="1" dirty="0">
                  <a:solidFill>
                    <a:srgbClr val="CC3300"/>
                  </a:solidFill>
                </a:rPr>
                <a:t>Register Block</a:t>
              </a:r>
            </a:p>
          </p:txBody>
        </p:sp>
        <p:grpSp>
          <p:nvGrpSpPr>
            <p:cNvPr id="99056" name="Group 1776"/>
            <p:cNvGrpSpPr>
              <a:grpSpLocks/>
            </p:cNvGrpSpPr>
            <p:nvPr/>
          </p:nvGrpSpPr>
          <p:grpSpPr bwMode="auto">
            <a:xfrm>
              <a:off x="3936" y="1200"/>
              <a:ext cx="1152" cy="1536"/>
              <a:chOff x="4080" y="1248"/>
              <a:chExt cx="1152" cy="1536"/>
            </a:xfrm>
          </p:grpSpPr>
          <p:grpSp>
            <p:nvGrpSpPr>
              <p:cNvPr id="75540" name="Group 788"/>
              <p:cNvGrpSpPr>
                <a:grpSpLocks/>
              </p:cNvGrpSpPr>
              <p:nvPr/>
            </p:nvGrpSpPr>
            <p:grpSpPr bwMode="auto">
              <a:xfrm>
                <a:off x="4080" y="1248"/>
                <a:ext cx="144" cy="1536"/>
                <a:chOff x="4080" y="1248"/>
                <a:chExt cx="144" cy="1536"/>
              </a:xfrm>
            </p:grpSpPr>
            <p:grpSp>
              <p:nvGrpSpPr>
                <p:cNvPr id="75434" name="Group 682"/>
                <p:cNvGrpSpPr>
                  <a:grpSpLocks/>
                </p:cNvGrpSpPr>
                <p:nvPr/>
              </p:nvGrpSpPr>
              <p:grpSpPr bwMode="auto">
                <a:xfrm>
                  <a:off x="4080" y="1248"/>
                  <a:ext cx="144" cy="384"/>
                  <a:chOff x="4080" y="1248"/>
                  <a:chExt cx="144" cy="384"/>
                </a:xfrm>
              </p:grpSpPr>
              <p:grpSp>
                <p:nvGrpSpPr>
                  <p:cNvPr id="74815" name="Group 63"/>
                  <p:cNvGrpSpPr>
                    <a:grpSpLocks/>
                  </p:cNvGrpSpPr>
                  <p:nvPr/>
                </p:nvGrpSpPr>
                <p:grpSpPr bwMode="auto">
                  <a:xfrm>
                    <a:off x="4080" y="1248"/>
                    <a:ext cx="144" cy="384"/>
                    <a:chOff x="2544" y="1392"/>
                    <a:chExt cx="240" cy="1536"/>
                  </a:xfrm>
                </p:grpSpPr>
                <p:sp>
                  <p:nvSpPr>
                    <p:cNvPr id="74816" name="Rectangle 64"/>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17" name="Rectangle 65"/>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18" name="Rectangle 66"/>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19" name="Rectangle 67"/>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0" name="Rectangle 68"/>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1" name="Rectangle 69"/>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2" name="Rectangle 70"/>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3" name="Rectangle 71"/>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4" name="Rectangle 72"/>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5" name="Rectangle 73"/>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6" name="Rectangle 74"/>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7" name="Rectangle 75"/>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8" name="Rectangle 76"/>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29" name="Rectangle 77"/>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0" name="Rectangle 78"/>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1" name="Rectangle 79"/>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2" name="Rectangle 80"/>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3" name="Rectangle 81"/>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4" name="Rectangle 82"/>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5" name="Rectangle 83"/>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6" name="Rectangle 84"/>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7" name="Rectangle 85"/>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8" name="Rectangle 86"/>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39" name="Rectangle 87"/>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40" name="Rectangle 88"/>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41" name="Rectangle 89"/>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42" name="Rectangle 90"/>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43" name="Rectangle 91"/>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44" name="Rectangle 92"/>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45" name="Rectangle 93"/>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46" name="Rectangle 94"/>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4847" name="Rectangle 95"/>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4915" name="Rectangle 163"/>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75435" name="Group 683"/>
                <p:cNvGrpSpPr>
                  <a:grpSpLocks/>
                </p:cNvGrpSpPr>
                <p:nvPr/>
              </p:nvGrpSpPr>
              <p:grpSpPr bwMode="auto">
                <a:xfrm>
                  <a:off x="4080" y="1632"/>
                  <a:ext cx="144" cy="384"/>
                  <a:chOff x="4080" y="1248"/>
                  <a:chExt cx="144" cy="384"/>
                </a:xfrm>
              </p:grpSpPr>
              <p:grpSp>
                <p:nvGrpSpPr>
                  <p:cNvPr id="75436" name="Group 684"/>
                  <p:cNvGrpSpPr>
                    <a:grpSpLocks/>
                  </p:cNvGrpSpPr>
                  <p:nvPr/>
                </p:nvGrpSpPr>
                <p:grpSpPr bwMode="auto">
                  <a:xfrm>
                    <a:off x="4080" y="1248"/>
                    <a:ext cx="144" cy="384"/>
                    <a:chOff x="2544" y="1392"/>
                    <a:chExt cx="240" cy="1536"/>
                  </a:xfrm>
                </p:grpSpPr>
                <p:sp>
                  <p:nvSpPr>
                    <p:cNvPr id="75437" name="Rectangle 685"/>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38" name="Rectangle 686"/>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39" name="Rectangle 687"/>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0" name="Rectangle 688"/>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1" name="Rectangle 689"/>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2" name="Rectangle 690"/>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3" name="Rectangle 691"/>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4" name="Rectangle 692"/>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5" name="Rectangle 693"/>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6" name="Rectangle 694"/>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7" name="Rectangle 695"/>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8" name="Rectangle 696"/>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49" name="Rectangle 697"/>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0" name="Rectangle 698"/>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1" name="Rectangle 699"/>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2" name="Rectangle 700"/>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3" name="Rectangle 701"/>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4" name="Rectangle 702"/>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5" name="Rectangle 703"/>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6" name="Rectangle 704"/>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7" name="Rectangle 705"/>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8" name="Rectangle 706"/>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59" name="Rectangle 707"/>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0" name="Rectangle 708"/>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1" name="Rectangle 709"/>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2" name="Rectangle 710"/>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3" name="Rectangle 711"/>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4" name="Rectangle 712"/>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5" name="Rectangle 713"/>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6" name="Rectangle 714"/>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7" name="Rectangle 715"/>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68" name="Rectangle 716"/>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469" name="Rectangle 717"/>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75470" name="Group 718"/>
                <p:cNvGrpSpPr>
                  <a:grpSpLocks/>
                </p:cNvGrpSpPr>
                <p:nvPr/>
              </p:nvGrpSpPr>
              <p:grpSpPr bwMode="auto">
                <a:xfrm>
                  <a:off x="4080" y="2016"/>
                  <a:ext cx="144" cy="384"/>
                  <a:chOff x="4080" y="1248"/>
                  <a:chExt cx="144" cy="384"/>
                </a:xfrm>
              </p:grpSpPr>
              <p:grpSp>
                <p:nvGrpSpPr>
                  <p:cNvPr id="75471" name="Group 719"/>
                  <p:cNvGrpSpPr>
                    <a:grpSpLocks/>
                  </p:cNvGrpSpPr>
                  <p:nvPr/>
                </p:nvGrpSpPr>
                <p:grpSpPr bwMode="auto">
                  <a:xfrm>
                    <a:off x="4080" y="1248"/>
                    <a:ext cx="144" cy="384"/>
                    <a:chOff x="2544" y="1392"/>
                    <a:chExt cx="240" cy="1536"/>
                  </a:xfrm>
                </p:grpSpPr>
                <p:sp>
                  <p:nvSpPr>
                    <p:cNvPr id="75472" name="Rectangle 720"/>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73" name="Rectangle 721"/>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74" name="Rectangle 722"/>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75" name="Rectangle 723"/>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76" name="Rectangle 724"/>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77" name="Rectangle 725"/>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78" name="Rectangle 726"/>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79" name="Rectangle 727"/>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0" name="Rectangle 728"/>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1" name="Rectangle 729"/>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2" name="Rectangle 730"/>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3" name="Rectangle 731"/>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4" name="Rectangle 732"/>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5" name="Rectangle 733"/>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6" name="Rectangle 734"/>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7" name="Rectangle 735"/>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8" name="Rectangle 736"/>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89" name="Rectangle 737"/>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0" name="Rectangle 738"/>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1" name="Rectangle 739"/>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2" name="Rectangle 740"/>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3" name="Rectangle 741"/>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4" name="Rectangle 742"/>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5" name="Rectangle 743"/>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6" name="Rectangle 744"/>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7" name="Rectangle 745"/>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8" name="Rectangle 746"/>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499" name="Rectangle 747"/>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00" name="Rectangle 748"/>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01" name="Rectangle 749"/>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02" name="Rectangle 750"/>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03" name="Rectangle 751"/>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504" name="Rectangle 752"/>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75505" name="Group 753"/>
                <p:cNvGrpSpPr>
                  <a:grpSpLocks/>
                </p:cNvGrpSpPr>
                <p:nvPr/>
              </p:nvGrpSpPr>
              <p:grpSpPr bwMode="auto">
                <a:xfrm>
                  <a:off x="4080" y="2400"/>
                  <a:ext cx="144" cy="384"/>
                  <a:chOff x="4080" y="1248"/>
                  <a:chExt cx="144" cy="384"/>
                </a:xfrm>
              </p:grpSpPr>
              <p:grpSp>
                <p:nvGrpSpPr>
                  <p:cNvPr id="75506" name="Group 754"/>
                  <p:cNvGrpSpPr>
                    <a:grpSpLocks/>
                  </p:cNvGrpSpPr>
                  <p:nvPr/>
                </p:nvGrpSpPr>
                <p:grpSpPr bwMode="auto">
                  <a:xfrm>
                    <a:off x="4080" y="1248"/>
                    <a:ext cx="144" cy="384"/>
                    <a:chOff x="2544" y="1392"/>
                    <a:chExt cx="240" cy="1536"/>
                  </a:xfrm>
                </p:grpSpPr>
                <p:sp>
                  <p:nvSpPr>
                    <p:cNvPr id="75507" name="Rectangle 755"/>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08" name="Rectangle 756"/>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09" name="Rectangle 757"/>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0" name="Rectangle 758"/>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1" name="Rectangle 759"/>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2" name="Rectangle 760"/>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3" name="Rectangle 761"/>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4" name="Rectangle 762"/>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5" name="Rectangle 763"/>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6" name="Rectangle 764"/>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7" name="Rectangle 765"/>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8" name="Rectangle 766"/>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19" name="Rectangle 767"/>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0" name="Rectangle 768"/>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1" name="Rectangle 769"/>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2" name="Rectangle 770"/>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3" name="Rectangle 771"/>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4" name="Rectangle 772"/>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5" name="Rectangle 773"/>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6" name="Rectangle 774"/>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7" name="Rectangle 775"/>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8" name="Rectangle 776"/>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29" name="Rectangle 777"/>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0" name="Rectangle 778"/>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1" name="Rectangle 779"/>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2" name="Rectangle 780"/>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3" name="Rectangle 781"/>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4" name="Rectangle 782"/>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5" name="Rectangle 783"/>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6" name="Rectangle 784"/>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7" name="Rectangle 785"/>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38" name="Rectangle 786"/>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539" name="Rectangle 787"/>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grpSp>
            <p:nvGrpSpPr>
              <p:cNvPr id="75541" name="Group 789"/>
              <p:cNvGrpSpPr>
                <a:grpSpLocks/>
              </p:cNvGrpSpPr>
              <p:nvPr/>
            </p:nvGrpSpPr>
            <p:grpSpPr bwMode="auto">
              <a:xfrm>
                <a:off x="4224" y="1248"/>
                <a:ext cx="144" cy="1536"/>
                <a:chOff x="4080" y="1248"/>
                <a:chExt cx="144" cy="1536"/>
              </a:xfrm>
            </p:grpSpPr>
            <p:grpSp>
              <p:nvGrpSpPr>
                <p:cNvPr id="75542" name="Group 790"/>
                <p:cNvGrpSpPr>
                  <a:grpSpLocks/>
                </p:cNvGrpSpPr>
                <p:nvPr/>
              </p:nvGrpSpPr>
              <p:grpSpPr bwMode="auto">
                <a:xfrm>
                  <a:off x="4080" y="1248"/>
                  <a:ext cx="144" cy="384"/>
                  <a:chOff x="4080" y="1248"/>
                  <a:chExt cx="144" cy="384"/>
                </a:xfrm>
              </p:grpSpPr>
              <p:grpSp>
                <p:nvGrpSpPr>
                  <p:cNvPr id="75543" name="Group 791"/>
                  <p:cNvGrpSpPr>
                    <a:grpSpLocks/>
                  </p:cNvGrpSpPr>
                  <p:nvPr/>
                </p:nvGrpSpPr>
                <p:grpSpPr bwMode="auto">
                  <a:xfrm>
                    <a:off x="4080" y="1248"/>
                    <a:ext cx="144" cy="384"/>
                    <a:chOff x="2544" y="1392"/>
                    <a:chExt cx="240" cy="1536"/>
                  </a:xfrm>
                </p:grpSpPr>
                <p:sp>
                  <p:nvSpPr>
                    <p:cNvPr id="75544" name="Rectangle 792"/>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45" name="Rectangle 793"/>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46" name="Rectangle 794"/>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47" name="Rectangle 795"/>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48" name="Rectangle 796"/>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49" name="Rectangle 797"/>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0" name="Rectangle 798"/>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1" name="Rectangle 799"/>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2" name="Rectangle 800"/>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3" name="Rectangle 801"/>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4" name="Rectangle 802"/>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5" name="Rectangle 803"/>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6" name="Rectangle 804"/>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7" name="Rectangle 805"/>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8" name="Rectangle 806"/>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59" name="Rectangle 807"/>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0" name="Rectangle 808"/>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1" name="Rectangle 809"/>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2" name="Rectangle 810"/>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3" name="Rectangle 811"/>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4" name="Rectangle 812"/>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5" name="Rectangle 813"/>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6" name="Rectangle 814"/>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7" name="Rectangle 815"/>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8" name="Rectangle 816"/>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69" name="Rectangle 817"/>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70" name="Rectangle 818"/>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71" name="Rectangle 819"/>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72" name="Rectangle 820"/>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73" name="Rectangle 821"/>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74" name="Rectangle 822"/>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75" name="Rectangle 823"/>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576" name="Rectangle 824"/>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75577" name="Group 825"/>
                <p:cNvGrpSpPr>
                  <a:grpSpLocks/>
                </p:cNvGrpSpPr>
                <p:nvPr/>
              </p:nvGrpSpPr>
              <p:grpSpPr bwMode="auto">
                <a:xfrm>
                  <a:off x="4080" y="1632"/>
                  <a:ext cx="144" cy="384"/>
                  <a:chOff x="4080" y="1248"/>
                  <a:chExt cx="144" cy="384"/>
                </a:xfrm>
              </p:grpSpPr>
              <p:grpSp>
                <p:nvGrpSpPr>
                  <p:cNvPr id="75578" name="Group 826"/>
                  <p:cNvGrpSpPr>
                    <a:grpSpLocks/>
                  </p:cNvGrpSpPr>
                  <p:nvPr/>
                </p:nvGrpSpPr>
                <p:grpSpPr bwMode="auto">
                  <a:xfrm>
                    <a:off x="4080" y="1248"/>
                    <a:ext cx="144" cy="384"/>
                    <a:chOff x="2544" y="1392"/>
                    <a:chExt cx="240" cy="1536"/>
                  </a:xfrm>
                </p:grpSpPr>
                <p:sp>
                  <p:nvSpPr>
                    <p:cNvPr id="75579" name="Rectangle 827"/>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0" name="Rectangle 828"/>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1" name="Rectangle 829"/>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2" name="Rectangle 830"/>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3" name="Rectangle 831"/>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4" name="Rectangle 832"/>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5" name="Rectangle 833"/>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6" name="Rectangle 834"/>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7" name="Rectangle 835"/>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8" name="Rectangle 836"/>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89" name="Rectangle 837"/>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0" name="Rectangle 838"/>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1" name="Rectangle 839"/>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2" name="Rectangle 840"/>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3" name="Rectangle 841"/>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4" name="Rectangle 842"/>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5" name="Rectangle 843"/>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6" name="Rectangle 844"/>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7" name="Rectangle 845"/>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8" name="Rectangle 846"/>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599" name="Rectangle 847"/>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0" name="Rectangle 848"/>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1" name="Rectangle 849"/>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2" name="Rectangle 850"/>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3" name="Rectangle 851"/>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4" name="Rectangle 852"/>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5" name="Rectangle 853"/>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6" name="Rectangle 854"/>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7" name="Rectangle 855"/>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8" name="Rectangle 856"/>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09" name="Rectangle 857"/>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10" name="Rectangle 858"/>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611" name="Rectangle 859"/>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75612" name="Group 860"/>
                <p:cNvGrpSpPr>
                  <a:grpSpLocks/>
                </p:cNvGrpSpPr>
                <p:nvPr/>
              </p:nvGrpSpPr>
              <p:grpSpPr bwMode="auto">
                <a:xfrm>
                  <a:off x="4080" y="2016"/>
                  <a:ext cx="144" cy="384"/>
                  <a:chOff x="4080" y="1248"/>
                  <a:chExt cx="144" cy="384"/>
                </a:xfrm>
              </p:grpSpPr>
              <p:grpSp>
                <p:nvGrpSpPr>
                  <p:cNvPr id="75613" name="Group 861"/>
                  <p:cNvGrpSpPr>
                    <a:grpSpLocks/>
                  </p:cNvGrpSpPr>
                  <p:nvPr/>
                </p:nvGrpSpPr>
                <p:grpSpPr bwMode="auto">
                  <a:xfrm>
                    <a:off x="4080" y="1248"/>
                    <a:ext cx="144" cy="384"/>
                    <a:chOff x="2544" y="1392"/>
                    <a:chExt cx="240" cy="1536"/>
                  </a:xfrm>
                </p:grpSpPr>
                <p:sp>
                  <p:nvSpPr>
                    <p:cNvPr id="75614" name="Rectangle 862"/>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15" name="Rectangle 863"/>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16" name="Rectangle 864"/>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17" name="Rectangle 865"/>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18" name="Rectangle 866"/>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19" name="Rectangle 867"/>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0" name="Rectangle 868"/>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1" name="Rectangle 869"/>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2" name="Rectangle 870"/>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3" name="Rectangle 871"/>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4" name="Rectangle 872"/>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5" name="Rectangle 873"/>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6" name="Rectangle 874"/>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7" name="Rectangle 875"/>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8" name="Rectangle 876"/>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29" name="Rectangle 877"/>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0" name="Rectangle 878"/>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1" name="Rectangle 879"/>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2" name="Rectangle 880"/>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3" name="Rectangle 881"/>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4" name="Rectangle 882"/>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5" name="Rectangle 883"/>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6" name="Rectangle 884"/>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7" name="Rectangle 885"/>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8" name="Rectangle 886"/>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39" name="Rectangle 887"/>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40" name="Rectangle 888"/>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41" name="Rectangle 889"/>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42" name="Rectangle 890"/>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43" name="Rectangle 891"/>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44" name="Rectangle 892"/>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45" name="Rectangle 893"/>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646" name="Rectangle 894"/>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75647" name="Group 895"/>
                <p:cNvGrpSpPr>
                  <a:grpSpLocks/>
                </p:cNvGrpSpPr>
                <p:nvPr/>
              </p:nvGrpSpPr>
              <p:grpSpPr bwMode="auto">
                <a:xfrm>
                  <a:off x="4080" y="2400"/>
                  <a:ext cx="144" cy="384"/>
                  <a:chOff x="4080" y="1248"/>
                  <a:chExt cx="144" cy="384"/>
                </a:xfrm>
              </p:grpSpPr>
              <p:grpSp>
                <p:nvGrpSpPr>
                  <p:cNvPr id="75648" name="Group 896"/>
                  <p:cNvGrpSpPr>
                    <a:grpSpLocks/>
                  </p:cNvGrpSpPr>
                  <p:nvPr/>
                </p:nvGrpSpPr>
                <p:grpSpPr bwMode="auto">
                  <a:xfrm>
                    <a:off x="4080" y="1248"/>
                    <a:ext cx="144" cy="384"/>
                    <a:chOff x="2544" y="1392"/>
                    <a:chExt cx="240" cy="1536"/>
                  </a:xfrm>
                </p:grpSpPr>
                <p:sp>
                  <p:nvSpPr>
                    <p:cNvPr id="75649" name="Rectangle 897"/>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0" name="Rectangle 898"/>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1" name="Rectangle 899"/>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2" name="Rectangle 900"/>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3" name="Rectangle 901"/>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4" name="Rectangle 902"/>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5" name="Rectangle 903"/>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6" name="Rectangle 904"/>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7" name="Rectangle 905"/>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8" name="Rectangle 906"/>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59" name="Rectangle 907"/>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0" name="Rectangle 908"/>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1" name="Rectangle 909"/>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2" name="Rectangle 910"/>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3" name="Rectangle 911"/>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4" name="Rectangle 912"/>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5" name="Rectangle 913"/>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6" name="Rectangle 914"/>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7" name="Rectangle 915"/>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8" name="Rectangle 916"/>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69" name="Rectangle 917"/>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0" name="Rectangle 918"/>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1" name="Rectangle 919"/>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2" name="Rectangle 920"/>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3" name="Rectangle 921"/>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4" name="Rectangle 922"/>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5" name="Rectangle 923"/>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6" name="Rectangle 924"/>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7" name="Rectangle 925"/>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8" name="Rectangle 926"/>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79" name="Rectangle 927"/>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80" name="Rectangle 928"/>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681" name="Rectangle 929"/>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grpSp>
            <p:nvGrpSpPr>
              <p:cNvPr id="75682" name="Group 930"/>
              <p:cNvGrpSpPr>
                <a:grpSpLocks/>
              </p:cNvGrpSpPr>
              <p:nvPr/>
            </p:nvGrpSpPr>
            <p:grpSpPr bwMode="auto">
              <a:xfrm>
                <a:off x="4368" y="1248"/>
                <a:ext cx="144" cy="1536"/>
                <a:chOff x="4080" y="1248"/>
                <a:chExt cx="144" cy="1536"/>
              </a:xfrm>
            </p:grpSpPr>
            <p:grpSp>
              <p:nvGrpSpPr>
                <p:cNvPr id="75683" name="Group 931"/>
                <p:cNvGrpSpPr>
                  <a:grpSpLocks/>
                </p:cNvGrpSpPr>
                <p:nvPr/>
              </p:nvGrpSpPr>
              <p:grpSpPr bwMode="auto">
                <a:xfrm>
                  <a:off x="4080" y="1248"/>
                  <a:ext cx="144" cy="384"/>
                  <a:chOff x="4080" y="1248"/>
                  <a:chExt cx="144" cy="384"/>
                </a:xfrm>
              </p:grpSpPr>
              <p:grpSp>
                <p:nvGrpSpPr>
                  <p:cNvPr id="75684" name="Group 932"/>
                  <p:cNvGrpSpPr>
                    <a:grpSpLocks/>
                  </p:cNvGrpSpPr>
                  <p:nvPr/>
                </p:nvGrpSpPr>
                <p:grpSpPr bwMode="auto">
                  <a:xfrm>
                    <a:off x="4080" y="1248"/>
                    <a:ext cx="144" cy="384"/>
                    <a:chOff x="2544" y="1392"/>
                    <a:chExt cx="240" cy="1536"/>
                  </a:xfrm>
                </p:grpSpPr>
                <p:sp>
                  <p:nvSpPr>
                    <p:cNvPr id="75685" name="Rectangle 933"/>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86" name="Rectangle 934"/>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87" name="Rectangle 935"/>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88" name="Rectangle 936"/>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89" name="Rectangle 937"/>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0" name="Rectangle 938"/>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1" name="Rectangle 939"/>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2" name="Rectangle 940"/>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3" name="Rectangle 941"/>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4" name="Rectangle 942"/>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5" name="Rectangle 943"/>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6" name="Rectangle 944"/>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7" name="Rectangle 945"/>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8" name="Rectangle 946"/>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699" name="Rectangle 947"/>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0" name="Rectangle 948"/>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1" name="Rectangle 949"/>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2" name="Rectangle 950"/>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3" name="Rectangle 951"/>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4" name="Rectangle 952"/>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5" name="Rectangle 953"/>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6" name="Rectangle 954"/>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7" name="Rectangle 955"/>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8" name="Rectangle 956"/>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09" name="Rectangle 957"/>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10" name="Rectangle 958"/>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11" name="Rectangle 959"/>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12" name="Rectangle 960"/>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13" name="Rectangle 961"/>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14" name="Rectangle 962"/>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15" name="Rectangle 963"/>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16" name="Rectangle 964"/>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717" name="Rectangle 965"/>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75718" name="Group 966"/>
                <p:cNvGrpSpPr>
                  <a:grpSpLocks/>
                </p:cNvGrpSpPr>
                <p:nvPr/>
              </p:nvGrpSpPr>
              <p:grpSpPr bwMode="auto">
                <a:xfrm>
                  <a:off x="4080" y="1632"/>
                  <a:ext cx="144" cy="384"/>
                  <a:chOff x="4080" y="1248"/>
                  <a:chExt cx="144" cy="384"/>
                </a:xfrm>
              </p:grpSpPr>
              <p:grpSp>
                <p:nvGrpSpPr>
                  <p:cNvPr id="75719" name="Group 967"/>
                  <p:cNvGrpSpPr>
                    <a:grpSpLocks/>
                  </p:cNvGrpSpPr>
                  <p:nvPr/>
                </p:nvGrpSpPr>
                <p:grpSpPr bwMode="auto">
                  <a:xfrm>
                    <a:off x="4080" y="1248"/>
                    <a:ext cx="144" cy="384"/>
                    <a:chOff x="2544" y="1392"/>
                    <a:chExt cx="240" cy="1536"/>
                  </a:xfrm>
                </p:grpSpPr>
                <p:sp>
                  <p:nvSpPr>
                    <p:cNvPr id="75720" name="Rectangle 968"/>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1" name="Rectangle 969"/>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2" name="Rectangle 970"/>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3" name="Rectangle 971"/>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4" name="Rectangle 972"/>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5" name="Rectangle 973"/>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6" name="Rectangle 974"/>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7" name="Rectangle 975"/>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8" name="Rectangle 976"/>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29" name="Rectangle 977"/>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0" name="Rectangle 978"/>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1" name="Rectangle 979"/>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2" name="Rectangle 980"/>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3" name="Rectangle 981"/>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4" name="Rectangle 982"/>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5" name="Rectangle 983"/>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6" name="Rectangle 984"/>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7" name="Rectangle 985"/>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8" name="Rectangle 986"/>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39" name="Rectangle 987"/>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0" name="Rectangle 988"/>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1" name="Rectangle 989"/>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2" name="Rectangle 990"/>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3" name="Rectangle 991"/>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4" name="Rectangle 992"/>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5" name="Rectangle 993"/>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6" name="Rectangle 994"/>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7" name="Rectangle 995"/>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8" name="Rectangle 996"/>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49" name="Rectangle 997"/>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50" name="Rectangle 998"/>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51" name="Rectangle 999"/>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75752" name="Rectangle 1000"/>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75753" name="Group 1001"/>
                <p:cNvGrpSpPr>
                  <a:grpSpLocks/>
                </p:cNvGrpSpPr>
                <p:nvPr/>
              </p:nvGrpSpPr>
              <p:grpSpPr bwMode="auto">
                <a:xfrm>
                  <a:off x="4080" y="2016"/>
                  <a:ext cx="144" cy="384"/>
                  <a:chOff x="4080" y="1248"/>
                  <a:chExt cx="144" cy="384"/>
                </a:xfrm>
              </p:grpSpPr>
              <p:grpSp>
                <p:nvGrpSpPr>
                  <p:cNvPr id="75754" name="Group 1002"/>
                  <p:cNvGrpSpPr>
                    <a:grpSpLocks/>
                  </p:cNvGrpSpPr>
                  <p:nvPr/>
                </p:nvGrpSpPr>
                <p:grpSpPr bwMode="auto">
                  <a:xfrm>
                    <a:off x="4080" y="1248"/>
                    <a:ext cx="144" cy="384"/>
                    <a:chOff x="2544" y="1392"/>
                    <a:chExt cx="240" cy="1536"/>
                  </a:xfrm>
                </p:grpSpPr>
                <p:sp>
                  <p:nvSpPr>
                    <p:cNvPr id="75755" name="Rectangle 1003"/>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56" name="Rectangle 1004"/>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57" name="Rectangle 1005"/>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58" name="Rectangle 1006"/>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59" name="Rectangle 1007"/>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0" name="Rectangle 1008"/>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1" name="Rectangle 1009"/>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2" name="Rectangle 1010"/>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3" name="Rectangle 1011"/>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4" name="Rectangle 1012"/>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5" name="Rectangle 1013"/>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6" name="Rectangle 1014"/>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7" name="Rectangle 1015"/>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8" name="Rectangle 1016"/>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69" name="Rectangle 1017"/>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70" name="Rectangle 1018"/>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71" name="Rectangle 1019"/>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72" name="Rectangle 1020"/>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73" name="Rectangle 1021"/>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74" name="Rectangle 1022"/>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75775" name="Rectangle 1023"/>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04" name="Rectangle 1024"/>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05" name="Rectangle 1025"/>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06" name="Rectangle 1026"/>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07" name="Rectangle 1027"/>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08" name="Rectangle 1028"/>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09" name="Rectangle 1029"/>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10" name="Rectangle 1030"/>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11" name="Rectangle 1031"/>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12" name="Rectangle 1032"/>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13" name="Rectangle 1033"/>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14" name="Rectangle 1034"/>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315" name="Rectangle 1035"/>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316" name="Group 1036"/>
                <p:cNvGrpSpPr>
                  <a:grpSpLocks/>
                </p:cNvGrpSpPr>
                <p:nvPr/>
              </p:nvGrpSpPr>
              <p:grpSpPr bwMode="auto">
                <a:xfrm>
                  <a:off x="4080" y="2400"/>
                  <a:ext cx="144" cy="384"/>
                  <a:chOff x="4080" y="1248"/>
                  <a:chExt cx="144" cy="384"/>
                </a:xfrm>
              </p:grpSpPr>
              <p:grpSp>
                <p:nvGrpSpPr>
                  <p:cNvPr id="98317" name="Group 1037"/>
                  <p:cNvGrpSpPr>
                    <a:grpSpLocks/>
                  </p:cNvGrpSpPr>
                  <p:nvPr/>
                </p:nvGrpSpPr>
                <p:grpSpPr bwMode="auto">
                  <a:xfrm>
                    <a:off x="4080" y="1248"/>
                    <a:ext cx="144" cy="384"/>
                    <a:chOff x="2544" y="1392"/>
                    <a:chExt cx="240" cy="1536"/>
                  </a:xfrm>
                </p:grpSpPr>
                <p:sp>
                  <p:nvSpPr>
                    <p:cNvPr id="98318" name="Rectangle 1038"/>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19" name="Rectangle 1039"/>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0" name="Rectangle 1040"/>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1" name="Rectangle 1041"/>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2" name="Rectangle 1042"/>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3" name="Rectangle 1043"/>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4" name="Rectangle 1044"/>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5" name="Rectangle 1045"/>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6" name="Rectangle 1046"/>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7" name="Rectangle 1047"/>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8" name="Rectangle 1048"/>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29" name="Rectangle 1049"/>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0" name="Rectangle 1050"/>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1" name="Rectangle 1051"/>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2" name="Rectangle 1052"/>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3" name="Rectangle 1053"/>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4" name="Rectangle 1054"/>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5" name="Rectangle 1055"/>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6" name="Rectangle 1056"/>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7" name="Rectangle 1057"/>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8" name="Rectangle 1058"/>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39" name="Rectangle 1059"/>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0" name="Rectangle 1060"/>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1" name="Rectangle 1061"/>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2" name="Rectangle 1062"/>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3" name="Rectangle 1063"/>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4" name="Rectangle 1064"/>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5" name="Rectangle 1065"/>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6" name="Rectangle 1066"/>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7" name="Rectangle 1067"/>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8" name="Rectangle 1068"/>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49" name="Rectangle 1069"/>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350" name="Rectangle 1070"/>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grpSp>
            <p:nvGrpSpPr>
              <p:cNvPr id="98351" name="Group 1071"/>
              <p:cNvGrpSpPr>
                <a:grpSpLocks/>
              </p:cNvGrpSpPr>
              <p:nvPr/>
            </p:nvGrpSpPr>
            <p:grpSpPr bwMode="auto">
              <a:xfrm>
                <a:off x="4512" y="1248"/>
                <a:ext cx="144" cy="1536"/>
                <a:chOff x="4080" y="1248"/>
                <a:chExt cx="144" cy="1536"/>
              </a:xfrm>
            </p:grpSpPr>
            <p:grpSp>
              <p:nvGrpSpPr>
                <p:cNvPr id="98352" name="Group 1072"/>
                <p:cNvGrpSpPr>
                  <a:grpSpLocks/>
                </p:cNvGrpSpPr>
                <p:nvPr/>
              </p:nvGrpSpPr>
              <p:grpSpPr bwMode="auto">
                <a:xfrm>
                  <a:off x="4080" y="1248"/>
                  <a:ext cx="144" cy="384"/>
                  <a:chOff x="4080" y="1248"/>
                  <a:chExt cx="144" cy="384"/>
                </a:xfrm>
              </p:grpSpPr>
              <p:grpSp>
                <p:nvGrpSpPr>
                  <p:cNvPr id="98353" name="Group 1073"/>
                  <p:cNvGrpSpPr>
                    <a:grpSpLocks/>
                  </p:cNvGrpSpPr>
                  <p:nvPr/>
                </p:nvGrpSpPr>
                <p:grpSpPr bwMode="auto">
                  <a:xfrm>
                    <a:off x="4080" y="1248"/>
                    <a:ext cx="144" cy="384"/>
                    <a:chOff x="2544" y="1392"/>
                    <a:chExt cx="240" cy="1536"/>
                  </a:xfrm>
                </p:grpSpPr>
                <p:sp>
                  <p:nvSpPr>
                    <p:cNvPr id="98354" name="Rectangle 1074"/>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55" name="Rectangle 1075"/>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56" name="Rectangle 1076"/>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57" name="Rectangle 1077"/>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58" name="Rectangle 1078"/>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59" name="Rectangle 1079"/>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0" name="Rectangle 1080"/>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1" name="Rectangle 1081"/>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2" name="Rectangle 1082"/>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3" name="Rectangle 1083"/>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4" name="Rectangle 1084"/>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5" name="Rectangle 1085"/>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6" name="Rectangle 1086"/>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7" name="Rectangle 1087"/>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8" name="Rectangle 1088"/>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69" name="Rectangle 1089"/>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0" name="Rectangle 1090"/>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1" name="Rectangle 1091"/>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2" name="Rectangle 1092"/>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3" name="Rectangle 1093"/>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4" name="Rectangle 1094"/>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5" name="Rectangle 1095"/>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6" name="Rectangle 1096"/>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7" name="Rectangle 1097"/>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8" name="Rectangle 1098"/>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79" name="Rectangle 1099"/>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80" name="Rectangle 1100"/>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81" name="Rectangle 1101"/>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82" name="Rectangle 1102"/>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83" name="Rectangle 1103"/>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84" name="Rectangle 1104"/>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85" name="Rectangle 1105"/>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386" name="Rectangle 1106"/>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387" name="Group 1107"/>
                <p:cNvGrpSpPr>
                  <a:grpSpLocks/>
                </p:cNvGrpSpPr>
                <p:nvPr/>
              </p:nvGrpSpPr>
              <p:grpSpPr bwMode="auto">
                <a:xfrm>
                  <a:off x="4080" y="1632"/>
                  <a:ext cx="144" cy="384"/>
                  <a:chOff x="4080" y="1248"/>
                  <a:chExt cx="144" cy="384"/>
                </a:xfrm>
              </p:grpSpPr>
              <p:grpSp>
                <p:nvGrpSpPr>
                  <p:cNvPr id="98388" name="Group 1108"/>
                  <p:cNvGrpSpPr>
                    <a:grpSpLocks/>
                  </p:cNvGrpSpPr>
                  <p:nvPr/>
                </p:nvGrpSpPr>
                <p:grpSpPr bwMode="auto">
                  <a:xfrm>
                    <a:off x="4080" y="1248"/>
                    <a:ext cx="144" cy="384"/>
                    <a:chOff x="2544" y="1392"/>
                    <a:chExt cx="240" cy="1536"/>
                  </a:xfrm>
                </p:grpSpPr>
                <p:sp>
                  <p:nvSpPr>
                    <p:cNvPr id="98389" name="Rectangle 1109"/>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0" name="Rectangle 1110"/>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1" name="Rectangle 1111"/>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2" name="Rectangle 1112"/>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3" name="Rectangle 1113"/>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4" name="Rectangle 1114"/>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5" name="Rectangle 1115"/>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6" name="Rectangle 1116"/>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7" name="Rectangle 1117"/>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8" name="Rectangle 1118"/>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399" name="Rectangle 1119"/>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0" name="Rectangle 1120"/>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1" name="Rectangle 1121"/>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2" name="Rectangle 1122"/>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3" name="Rectangle 1123"/>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4" name="Rectangle 1124"/>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5" name="Rectangle 1125"/>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6" name="Rectangle 1126"/>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7" name="Rectangle 1127"/>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8" name="Rectangle 1128"/>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09" name="Rectangle 1129"/>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0" name="Rectangle 1130"/>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1" name="Rectangle 1131"/>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2" name="Rectangle 1132"/>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3" name="Rectangle 1133"/>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4" name="Rectangle 1134"/>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5" name="Rectangle 1135"/>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6" name="Rectangle 1136"/>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7" name="Rectangle 1137"/>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8" name="Rectangle 1138"/>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19" name="Rectangle 1139"/>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20" name="Rectangle 1140"/>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421" name="Rectangle 1141"/>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422" name="Group 1142"/>
                <p:cNvGrpSpPr>
                  <a:grpSpLocks/>
                </p:cNvGrpSpPr>
                <p:nvPr/>
              </p:nvGrpSpPr>
              <p:grpSpPr bwMode="auto">
                <a:xfrm>
                  <a:off x="4080" y="2016"/>
                  <a:ext cx="144" cy="384"/>
                  <a:chOff x="4080" y="1248"/>
                  <a:chExt cx="144" cy="384"/>
                </a:xfrm>
              </p:grpSpPr>
              <p:grpSp>
                <p:nvGrpSpPr>
                  <p:cNvPr id="98423" name="Group 1143"/>
                  <p:cNvGrpSpPr>
                    <a:grpSpLocks/>
                  </p:cNvGrpSpPr>
                  <p:nvPr/>
                </p:nvGrpSpPr>
                <p:grpSpPr bwMode="auto">
                  <a:xfrm>
                    <a:off x="4080" y="1248"/>
                    <a:ext cx="144" cy="384"/>
                    <a:chOff x="2544" y="1392"/>
                    <a:chExt cx="240" cy="1536"/>
                  </a:xfrm>
                </p:grpSpPr>
                <p:sp>
                  <p:nvSpPr>
                    <p:cNvPr id="98424" name="Rectangle 1144"/>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25" name="Rectangle 1145"/>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26" name="Rectangle 1146"/>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27" name="Rectangle 1147"/>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28" name="Rectangle 1148"/>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29" name="Rectangle 1149"/>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0" name="Rectangle 1150"/>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1" name="Rectangle 1151"/>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2" name="Rectangle 1152"/>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3" name="Rectangle 1153"/>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4" name="Rectangle 1154"/>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5" name="Rectangle 1155"/>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6" name="Rectangle 1156"/>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7" name="Rectangle 1157"/>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8" name="Rectangle 1158"/>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39" name="Rectangle 1159"/>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0" name="Rectangle 1160"/>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1" name="Rectangle 1161"/>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2" name="Rectangle 1162"/>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3" name="Rectangle 1163"/>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4" name="Rectangle 1164"/>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5" name="Rectangle 1165"/>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6" name="Rectangle 1166"/>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7" name="Rectangle 1167"/>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8" name="Rectangle 1168"/>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49" name="Rectangle 1169"/>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50" name="Rectangle 1170"/>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51" name="Rectangle 1171"/>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52" name="Rectangle 1172"/>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53" name="Rectangle 1173"/>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54" name="Rectangle 1174"/>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55" name="Rectangle 1175"/>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456" name="Rectangle 1176"/>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457" name="Group 1177"/>
                <p:cNvGrpSpPr>
                  <a:grpSpLocks/>
                </p:cNvGrpSpPr>
                <p:nvPr/>
              </p:nvGrpSpPr>
              <p:grpSpPr bwMode="auto">
                <a:xfrm>
                  <a:off x="4080" y="2400"/>
                  <a:ext cx="144" cy="384"/>
                  <a:chOff x="4080" y="1248"/>
                  <a:chExt cx="144" cy="384"/>
                </a:xfrm>
              </p:grpSpPr>
              <p:grpSp>
                <p:nvGrpSpPr>
                  <p:cNvPr id="98458" name="Group 1178"/>
                  <p:cNvGrpSpPr>
                    <a:grpSpLocks/>
                  </p:cNvGrpSpPr>
                  <p:nvPr/>
                </p:nvGrpSpPr>
                <p:grpSpPr bwMode="auto">
                  <a:xfrm>
                    <a:off x="4080" y="1248"/>
                    <a:ext cx="144" cy="384"/>
                    <a:chOff x="2544" y="1392"/>
                    <a:chExt cx="240" cy="1536"/>
                  </a:xfrm>
                </p:grpSpPr>
                <p:sp>
                  <p:nvSpPr>
                    <p:cNvPr id="98459" name="Rectangle 1179"/>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0" name="Rectangle 1180"/>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1" name="Rectangle 1181"/>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2" name="Rectangle 1182"/>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3" name="Rectangle 1183"/>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4" name="Rectangle 1184"/>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5" name="Rectangle 1185"/>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6" name="Rectangle 1186"/>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7" name="Rectangle 1187"/>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8" name="Rectangle 1188"/>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69" name="Rectangle 1189"/>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0" name="Rectangle 1190"/>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1" name="Rectangle 1191"/>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2" name="Rectangle 1192"/>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3" name="Rectangle 1193"/>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4" name="Rectangle 1194"/>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5" name="Rectangle 1195"/>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6" name="Rectangle 1196"/>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7" name="Rectangle 1197"/>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8" name="Rectangle 1198"/>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79" name="Rectangle 1199"/>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0" name="Rectangle 1200"/>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1" name="Rectangle 1201"/>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2" name="Rectangle 1202"/>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3" name="Rectangle 1203"/>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4" name="Rectangle 1204"/>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5" name="Rectangle 1205"/>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6" name="Rectangle 1206"/>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7" name="Rectangle 1207"/>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8" name="Rectangle 1208"/>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89" name="Rectangle 1209"/>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90" name="Rectangle 1210"/>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491" name="Rectangle 1211"/>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grpSp>
            <p:nvGrpSpPr>
              <p:cNvPr id="98492" name="Group 1212"/>
              <p:cNvGrpSpPr>
                <a:grpSpLocks/>
              </p:cNvGrpSpPr>
              <p:nvPr/>
            </p:nvGrpSpPr>
            <p:grpSpPr bwMode="auto">
              <a:xfrm>
                <a:off x="4656" y="1248"/>
                <a:ext cx="144" cy="1536"/>
                <a:chOff x="4080" y="1248"/>
                <a:chExt cx="144" cy="1536"/>
              </a:xfrm>
            </p:grpSpPr>
            <p:grpSp>
              <p:nvGrpSpPr>
                <p:cNvPr id="98493" name="Group 1213"/>
                <p:cNvGrpSpPr>
                  <a:grpSpLocks/>
                </p:cNvGrpSpPr>
                <p:nvPr/>
              </p:nvGrpSpPr>
              <p:grpSpPr bwMode="auto">
                <a:xfrm>
                  <a:off x="4080" y="1248"/>
                  <a:ext cx="144" cy="384"/>
                  <a:chOff x="4080" y="1248"/>
                  <a:chExt cx="144" cy="384"/>
                </a:xfrm>
              </p:grpSpPr>
              <p:grpSp>
                <p:nvGrpSpPr>
                  <p:cNvPr id="98494" name="Group 1214"/>
                  <p:cNvGrpSpPr>
                    <a:grpSpLocks/>
                  </p:cNvGrpSpPr>
                  <p:nvPr/>
                </p:nvGrpSpPr>
                <p:grpSpPr bwMode="auto">
                  <a:xfrm>
                    <a:off x="4080" y="1248"/>
                    <a:ext cx="144" cy="384"/>
                    <a:chOff x="2544" y="1392"/>
                    <a:chExt cx="240" cy="1536"/>
                  </a:xfrm>
                </p:grpSpPr>
                <p:sp>
                  <p:nvSpPr>
                    <p:cNvPr id="98495" name="Rectangle 1215"/>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96" name="Rectangle 1216"/>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97" name="Rectangle 1217"/>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98" name="Rectangle 1218"/>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499" name="Rectangle 1219"/>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0" name="Rectangle 1220"/>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1" name="Rectangle 1221"/>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2" name="Rectangle 1222"/>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3" name="Rectangle 1223"/>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4" name="Rectangle 1224"/>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5" name="Rectangle 1225"/>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6" name="Rectangle 1226"/>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7" name="Rectangle 1227"/>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8" name="Rectangle 1228"/>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09" name="Rectangle 1229"/>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0" name="Rectangle 1230"/>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1" name="Rectangle 1231"/>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2" name="Rectangle 1232"/>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3" name="Rectangle 1233"/>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4" name="Rectangle 1234"/>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5" name="Rectangle 1235"/>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6" name="Rectangle 1236"/>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7" name="Rectangle 1237"/>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8" name="Rectangle 1238"/>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19" name="Rectangle 1239"/>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20" name="Rectangle 1240"/>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21" name="Rectangle 1241"/>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22" name="Rectangle 1242"/>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23" name="Rectangle 1243"/>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24" name="Rectangle 1244"/>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25" name="Rectangle 1245"/>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26" name="Rectangle 1246"/>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527" name="Rectangle 1247"/>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528" name="Group 1248"/>
                <p:cNvGrpSpPr>
                  <a:grpSpLocks/>
                </p:cNvGrpSpPr>
                <p:nvPr/>
              </p:nvGrpSpPr>
              <p:grpSpPr bwMode="auto">
                <a:xfrm>
                  <a:off x="4080" y="1632"/>
                  <a:ext cx="144" cy="384"/>
                  <a:chOff x="4080" y="1248"/>
                  <a:chExt cx="144" cy="384"/>
                </a:xfrm>
              </p:grpSpPr>
              <p:grpSp>
                <p:nvGrpSpPr>
                  <p:cNvPr id="98529" name="Group 1249"/>
                  <p:cNvGrpSpPr>
                    <a:grpSpLocks/>
                  </p:cNvGrpSpPr>
                  <p:nvPr/>
                </p:nvGrpSpPr>
                <p:grpSpPr bwMode="auto">
                  <a:xfrm>
                    <a:off x="4080" y="1248"/>
                    <a:ext cx="144" cy="384"/>
                    <a:chOff x="2544" y="1392"/>
                    <a:chExt cx="240" cy="1536"/>
                  </a:xfrm>
                </p:grpSpPr>
                <p:sp>
                  <p:nvSpPr>
                    <p:cNvPr id="98530" name="Rectangle 1250"/>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1" name="Rectangle 1251"/>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2" name="Rectangle 1252"/>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3" name="Rectangle 1253"/>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4" name="Rectangle 1254"/>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5" name="Rectangle 1255"/>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6" name="Rectangle 1256"/>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7" name="Rectangle 1257"/>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8" name="Rectangle 1258"/>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39" name="Rectangle 1259"/>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0" name="Rectangle 1260"/>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1" name="Rectangle 1261"/>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2" name="Rectangle 1262"/>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3" name="Rectangle 1263"/>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4" name="Rectangle 1264"/>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5" name="Rectangle 1265"/>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6" name="Rectangle 1266"/>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7" name="Rectangle 1267"/>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8" name="Rectangle 1268"/>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49" name="Rectangle 1269"/>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0" name="Rectangle 1270"/>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1" name="Rectangle 1271"/>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2" name="Rectangle 1272"/>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3" name="Rectangle 1273"/>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4" name="Rectangle 1274"/>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5" name="Rectangle 1275"/>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6" name="Rectangle 1276"/>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7" name="Rectangle 1277"/>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8" name="Rectangle 1278"/>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59" name="Rectangle 1279"/>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60" name="Rectangle 1280"/>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61" name="Rectangle 1281"/>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562" name="Rectangle 1282"/>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563" name="Group 1283"/>
                <p:cNvGrpSpPr>
                  <a:grpSpLocks/>
                </p:cNvGrpSpPr>
                <p:nvPr/>
              </p:nvGrpSpPr>
              <p:grpSpPr bwMode="auto">
                <a:xfrm>
                  <a:off x="4080" y="2016"/>
                  <a:ext cx="144" cy="384"/>
                  <a:chOff x="4080" y="1248"/>
                  <a:chExt cx="144" cy="384"/>
                </a:xfrm>
              </p:grpSpPr>
              <p:grpSp>
                <p:nvGrpSpPr>
                  <p:cNvPr id="98564" name="Group 1284"/>
                  <p:cNvGrpSpPr>
                    <a:grpSpLocks/>
                  </p:cNvGrpSpPr>
                  <p:nvPr/>
                </p:nvGrpSpPr>
                <p:grpSpPr bwMode="auto">
                  <a:xfrm>
                    <a:off x="4080" y="1248"/>
                    <a:ext cx="144" cy="384"/>
                    <a:chOff x="2544" y="1392"/>
                    <a:chExt cx="240" cy="1536"/>
                  </a:xfrm>
                </p:grpSpPr>
                <p:sp>
                  <p:nvSpPr>
                    <p:cNvPr id="98565" name="Rectangle 1285"/>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66" name="Rectangle 1286"/>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67" name="Rectangle 1287"/>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68" name="Rectangle 1288"/>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69" name="Rectangle 1289"/>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0" name="Rectangle 1290"/>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1" name="Rectangle 1291"/>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2" name="Rectangle 1292"/>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3" name="Rectangle 1293"/>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4" name="Rectangle 1294"/>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5" name="Rectangle 1295"/>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6" name="Rectangle 1296"/>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7" name="Rectangle 1297"/>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8" name="Rectangle 1298"/>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79" name="Rectangle 1299"/>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0" name="Rectangle 1300"/>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1" name="Rectangle 1301"/>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2" name="Rectangle 1302"/>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3" name="Rectangle 1303"/>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4" name="Rectangle 1304"/>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5" name="Rectangle 1305"/>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6" name="Rectangle 1306"/>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7" name="Rectangle 1307"/>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8" name="Rectangle 1308"/>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89" name="Rectangle 1309"/>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90" name="Rectangle 1310"/>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91" name="Rectangle 1311"/>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92" name="Rectangle 1312"/>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93" name="Rectangle 1313"/>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94" name="Rectangle 1314"/>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95" name="Rectangle 1315"/>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596" name="Rectangle 1316"/>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597" name="Rectangle 1317"/>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598" name="Group 1318"/>
                <p:cNvGrpSpPr>
                  <a:grpSpLocks/>
                </p:cNvGrpSpPr>
                <p:nvPr/>
              </p:nvGrpSpPr>
              <p:grpSpPr bwMode="auto">
                <a:xfrm>
                  <a:off x="4080" y="2400"/>
                  <a:ext cx="144" cy="384"/>
                  <a:chOff x="4080" y="1248"/>
                  <a:chExt cx="144" cy="384"/>
                </a:xfrm>
              </p:grpSpPr>
              <p:grpSp>
                <p:nvGrpSpPr>
                  <p:cNvPr id="98599" name="Group 1319"/>
                  <p:cNvGrpSpPr>
                    <a:grpSpLocks/>
                  </p:cNvGrpSpPr>
                  <p:nvPr/>
                </p:nvGrpSpPr>
                <p:grpSpPr bwMode="auto">
                  <a:xfrm>
                    <a:off x="4080" y="1248"/>
                    <a:ext cx="144" cy="384"/>
                    <a:chOff x="2544" y="1392"/>
                    <a:chExt cx="240" cy="1536"/>
                  </a:xfrm>
                </p:grpSpPr>
                <p:sp>
                  <p:nvSpPr>
                    <p:cNvPr id="98600" name="Rectangle 1320"/>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1" name="Rectangle 1321"/>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2" name="Rectangle 1322"/>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3" name="Rectangle 1323"/>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4" name="Rectangle 1324"/>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5" name="Rectangle 1325"/>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6" name="Rectangle 1326"/>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7" name="Rectangle 1327"/>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8" name="Rectangle 1328"/>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09" name="Rectangle 1329"/>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0" name="Rectangle 1330"/>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1" name="Rectangle 1331"/>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2" name="Rectangle 1332"/>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3" name="Rectangle 1333"/>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4" name="Rectangle 1334"/>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5" name="Rectangle 1335"/>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6" name="Rectangle 1336"/>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7" name="Rectangle 1337"/>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8" name="Rectangle 1338"/>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19" name="Rectangle 1339"/>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0" name="Rectangle 1340"/>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1" name="Rectangle 1341"/>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2" name="Rectangle 1342"/>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3" name="Rectangle 1343"/>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4" name="Rectangle 1344"/>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5" name="Rectangle 1345"/>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6" name="Rectangle 1346"/>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7" name="Rectangle 1347"/>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8" name="Rectangle 1348"/>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29" name="Rectangle 1349"/>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30" name="Rectangle 1350"/>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31" name="Rectangle 1351"/>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632" name="Rectangle 1352"/>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grpSp>
            <p:nvGrpSpPr>
              <p:cNvPr id="98633" name="Group 1353"/>
              <p:cNvGrpSpPr>
                <a:grpSpLocks/>
              </p:cNvGrpSpPr>
              <p:nvPr/>
            </p:nvGrpSpPr>
            <p:grpSpPr bwMode="auto">
              <a:xfrm>
                <a:off x="4800" y="1248"/>
                <a:ext cx="144" cy="1536"/>
                <a:chOff x="4080" y="1248"/>
                <a:chExt cx="144" cy="1536"/>
              </a:xfrm>
            </p:grpSpPr>
            <p:grpSp>
              <p:nvGrpSpPr>
                <p:cNvPr id="98634" name="Group 1354"/>
                <p:cNvGrpSpPr>
                  <a:grpSpLocks/>
                </p:cNvGrpSpPr>
                <p:nvPr/>
              </p:nvGrpSpPr>
              <p:grpSpPr bwMode="auto">
                <a:xfrm>
                  <a:off x="4080" y="1248"/>
                  <a:ext cx="144" cy="384"/>
                  <a:chOff x="4080" y="1248"/>
                  <a:chExt cx="144" cy="384"/>
                </a:xfrm>
              </p:grpSpPr>
              <p:grpSp>
                <p:nvGrpSpPr>
                  <p:cNvPr id="98635" name="Group 1355"/>
                  <p:cNvGrpSpPr>
                    <a:grpSpLocks/>
                  </p:cNvGrpSpPr>
                  <p:nvPr/>
                </p:nvGrpSpPr>
                <p:grpSpPr bwMode="auto">
                  <a:xfrm>
                    <a:off x="4080" y="1248"/>
                    <a:ext cx="144" cy="384"/>
                    <a:chOff x="2544" y="1392"/>
                    <a:chExt cx="240" cy="1536"/>
                  </a:xfrm>
                </p:grpSpPr>
                <p:sp>
                  <p:nvSpPr>
                    <p:cNvPr id="98636" name="Rectangle 1356"/>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37" name="Rectangle 1357"/>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38" name="Rectangle 1358"/>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39" name="Rectangle 1359"/>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0" name="Rectangle 1360"/>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1" name="Rectangle 1361"/>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2" name="Rectangle 1362"/>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3" name="Rectangle 1363"/>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4" name="Rectangle 1364"/>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5" name="Rectangle 1365"/>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6" name="Rectangle 1366"/>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7" name="Rectangle 1367"/>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8" name="Rectangle 1368"/>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49" name="Rectangle 1369"/>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0" name="Rectangle 1370"/>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1" name="Rectangle 1371"/>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2" name="Rectangle 1372"/>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3" name="Rectangle 1373"/>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4" name="Rectangle 1374"/>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5" name="Rectangle 1375"/>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6" name="Rectangle 1376"/>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7" name="Rectangle 1377"/>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8" name="Rectangle 1378"/>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59" name="Rectangle 1379"/>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60" name="Rectangle 1380"/>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61" name="Rectangle 1381"/>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62" name="Rectangle 1382"/>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63" name="Rectangle 1383"/>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64" name="Rectangle 1384"/>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65" name="Rectangle 1385"/>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66" name="Rectangle 1386"/>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67" name="Rectangle 1387"/>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668" name="Rectangle 1388"/>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669" name="Group 1389"/>
                <p:cNvGrpSpPr>
                  <a:grpSpLocks/>
                </p:cNvGrpSpPr>
                <p:nvPr/>
              </p:nvGrpSpPr>
              <p:grpSpPr bwMode="auto">
                <a:xfrm>
                  <a:off x="4080" y="1632"/>
                  <a:ext cx="144" cy="384"/>
                  <a:chOff x="4080" y="1248"/>
                  <a:chExt cx="144" cy="384"/>
                </a:xfrm>
              </p:grpSpPr>
              <p:grpSp>
                <p:nvGrpSpPr>
                  <p:cNvPr id="98670" name="Group 1390"/>
                  <p:cNvGrpSpPr>
                    <a:grpSpLocks/>
                  </p:cNvGrpSpPr>
                  <p:nvPr/>
                </p:nvGrpSpPr>
                <p:grpSpPr bwMode="auto">
                  <a:xfrm>
                    <a:off x="4080" y="1248"/>
                    <a:ext cx="144" cy="384"/>
                    <a:chOff x="2544" y="1392"/>
                    <a:chExt cx="240" cy="1536"/>
                  </a:xfrm>
                </p:grpSpPr>
                <p:sp>
                  <p:nvSpPr>
                    <p:cNvPr id="98671" name="Rectangle 1391"/>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72" name="Rectangle 1392"/>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73" name="Rectangle 1393"/>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74" name="Rectangle 1394"/>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75" name="Rectangle 1395"/>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76" name="Rectangle 1396"/>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77" name="Rectangle 1397"/>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78" name="Rectangle 1398"/>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79" name="Rectangle 1399"/>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0" name="Rectangle 1400"/>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1" name="Rectangle 1401"/>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2" name="Rectangle 1402"/>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3" name="Rectangle 1403"/>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4" name="Rectangle 1404"/>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5" name="Rectangle 1405"/>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6" name="Rectangle 1406"/>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7" name="Rectangle 1407"/>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8" name="Rectangle 1408"/>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89" name="Rectangle 1409"/>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0" name="Rectangle 1410"/>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1" name="Rectangle 1411"/>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2" name="Rectangle 1412"/>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3" name="Rectangle 1413"/>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4" name="Rectangle 1414"/>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5" name="Rectangle 1415"/>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6" name="Rectangle 1416"/>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7" name="Rectangle 1417"/>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8" name="Rectangle 1418"/>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699" name="Rectangle 1419"/>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00" name="Rectangle 1420"/>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01" name="Rectangle 1421"/>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02" name="Rectangle 1422"/>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703" name="Rectangle 1423"/>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704" name="Group 1424"/>
                <p:cNvGrpSpPr>
                  <a:grpSpLocks/>
                </p:cNvGrpSpPr>
                <p:nvPr/>
              </p:nvGrpSpPr>
              <p:grpSpPr bwMode="auto">
                <a:xfrm>
                  <a:off x="4080" y="2016"/>
                  <a:ext cx="144" cy="384"/>
                  <a:chOff x="4080" y="1248"/>
                  <a:chExt cx="144" cy="384"/>
                </a:xfrm>
              </p:grpSpPr>
              <p:grpSp>
                <p:nvGrpSpPr>
                  <p:cNvPr id="98705" name="Group 1425"/>
                  <p:cNvGrpSpPr>
                    <a:grpSpLocks/>
                  </p:cNvGrpSpPr>
                  <p:nvPr/>
                </p:nvGrpSpPr>
                <p:grpSpPr bwMode="auto">
                  <a:xfrm>
                    <a:off x="4080" y="1248"/>
                    <a:ext cx="144" cy="384"/>
                    <a:chOff x="2544" y="1392"/>
                    <a:chExt cx="240" cy="1536"/>
                  </a:xfrm>
                </p:grpSpPr>
                <p:sp>
                  <p:nvSpPr>
                    <p:cNvPr id="98706" name="Rectangle 1426"/>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07" name="Rectangle 1427"/>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08" name="Rectangle 1428"/>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09" name="Rectangle 1429"/>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0" name="Rectangle 1430"/>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1" name="Rectangle 1431"/>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2" name="Rectangle 1432"/>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3" name="Rectangle 1433"/>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4" name="Rectangle 1434"/>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5" name="Rectangle 1435"/>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6" name="Rectangle 1436"/>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7" name="Rectangle 1437"/>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8" name="Rectangle 1438"/>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19" name="Rectangle 1439"/>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0" name="Rectangle 1440"/>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1" name="Rectangle 1441"/>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2" name="Rectangle 1442"/>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3" name="Rectangle 1443"/>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4" name="Rectangle 1444"/>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5" name="Rectangle 1445"/>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6" name="Rectangle 1446"/>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7" name="Rectangle 1447"/>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8" name="Rectangle 1448"/>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29" name="Rectangle 1449"/>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30" name="Rectangle 1450"/>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31" name="Rectangle 1451"/>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32" name="Rectangle 1452"/>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33" name="Rectangle 1453"/>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34" name="Rectangle 1454"/>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35" name="Rectangle 1455"/>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36" name="Rectangle 1456"/>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37" name="Rectangle 1457"/>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738" name="Rectangle 1458"/>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739" name="Group 1459"/>
                <p:cNvGrpSpPr>
                  <a:grpSpLocks/>
                </p:cNvGrpSpPr>
                <p:nvPr/>
              </p:nvGrpSpPr>
              <p:grpSpPr bwMode="auto">
                <a:xfrm>
                  <a:off x="4080" y="2400"/>
                  <a:ext cx="144" cy="384"/>
                  <a:chOff x="4080" y="1248"/>
                  <a:chExt cx="144" cy="384"/>
                </a:xfrm>
              </p:grpSpPr>
              <p:grpSp>
                <p:nvGrpSpPr>
                  <p:cNvPr id="98740" name="Group 1460"/>
                  <p:cNvGrpSpPr>
                    <a:grpSpLocks/>
                  </p:cNvGrpSpPr>
                  <p:nvPr/>
                </p:nvGrpSpPr>
                <p:grpSpPr bwMode="auto">
                  <a:xfrm>
                    <a:off x="4080" y="1248"/>
                    <a:ext cx="144" cy="384"/>
                    <a:chOff x="2544" y="1392"/>
                    <a:chExt cx="240" cy="1536"/>
                  </a:xfrm>
                </p:grpSpPr>
                <p:sp>
                  <p:nvSpPr>
                    <p:cNvPr id="98741" name="Rectangle 1461"/>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42" name="Rectangle 1462"/>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43" name="Rectangle 1463"/>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44" name="Rectangle 1464"/>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45" name="Rectangle 1465"/>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46" name="Rectangle 1466"/>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47" name="Rectangle 1467"/>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48" name="Rectangle 1468"/>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49" name="Rectangle 1469"/>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0" name="Rectangle 1470"/>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1" name="Rectangle 1471"/>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2" name="Rectangle 1472"/>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3" name="Rectangle 1473"/>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4" name="Rectangle 1474"/>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5" name="Rectangle 1475"/>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6" name="Rectangle 1476"/>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7" name="Rectangle 1477"/>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8" name="Rectangle 1478"/>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59" name="Rectangle 1479"/>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0" name="Rectangle 1480"/>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1" name="Rectangle 1481"/>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2" name="Rectangle 1482"/>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3" name="Rectangle 1483"/>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4" name="Rectangle 1484"/>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5" name="Rectangle 1485"/>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6" name="Rectangle 1486"/>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7" name="Rectangle 1487"/>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8" name="Rectangle 1488"/>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69" name="Rectangle 1489"/>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70" name="Rectangle 1490"/>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71" name="Rectangle 1491"/>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72" name="Rectangle 1492"/>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773" name="Rectangle 1493"/>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grpSp>
            <p:nvGrpSpPr>
              <p:cNvPr id="98774" name="Group 1494"/>
              <p:cNvGrpSpPr>
                <a:grpSpLocks/>
              </p:cNvGrpSpPr>
              <p:nvPr/>
            </p:nvGrpSpPr>
            <p:grpSpPr bwMode="auto">
              <a:xfrm>
                <a:off x="4944" y="1248"/>
                <a:ext cx="144" cy="1536"/>
                <a:chOff x="4080" y="1248"/>
                <a:chExt cx="144" cy="1536"/>
              </a:xfrm>
            </p:grpSpPr>
            <p:grpSp>
              <p:nvGrpSpPr>
                <p:cNvPr id="98775" name="Group 1495"/>
                <p:cNvGrpSpPr>
                  <a:grpSpLocks/>
                </p:cNvGrpSpPr>
                <p:nvPr/>
              </p:nvGrpSpPr>
              <p:grpSpPr bwMode="auto">
                <a:xfrm>
                  <a:off x="4080" y="1248"/>
                  <a:ext cx="144" cy="384"/>
                  <a:chOff x="4080" y="1248"/>
                  <a:chExt cx="144" cy="384"/>
                </a:xfrm>
              </p:grpSpPr>
              <p:grpSp>
                <p:nvGrpSpPr>
                  <p:cNvPr id="98776" name="Group 1496"/>
                  <p:cNvGrpSpPr>
                    <a:grpSpLocks/>
                  </p:cNvGrpSpPr>
                  <p:nvPr/>
                </p:nvGrpSpPr>
                <p:grpSpPr bwMode="auto">
                  <a:xfrm>
                    <a:off x="4080" y="1248"/>
                    <a:ext cx="144" cy="384"/>
                    <a:chOff x="2544" y="1392"/>
                    <a:chExt cx="240" cy="1536"/>
                  </a:xfrm>
                </p:grpSpPr>
                <p:sp>
                  <p:nvSpPr>
                    <p:cNvPr id="98777" name="Rectangle 1497"/>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78" name="Rectangle 1498"/>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79" name="Rectangle 1499"/>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0" name="Rectangle 1500"/>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1" name="Rectangle 1501"/>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2" name="Rectangle 1502"/>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3" name="Rectangle 1503"/>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4" name="Rectangle 1504"/>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5" name="Rectangle 1505"/>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6" name="Rectangle 1506"/>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7" name="Rectangle 1507"/>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8" name="Rectangle 1508"/>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89" name="Rectangle 1509"/>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0" name="Rectangle 1510"/>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1" name="Rectangle 1511"/>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2" name="Rectangle 1512"/>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3" name="Rectangle 1513"/>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4" name="Rectangle 1514"/>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5" name="Rectangle 1515"/>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6" name="Rectangle 1516"/>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7" name="Rectangle 1517"/>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8" name="Rectangle 1518"/>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799" name="Rectangle 1519"/>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0" name="Rectangle 1520"/>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1" name="Rectangle 1521"/>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2" name="Rectangle 1522"/>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3" name="Rectangle 1523"/>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4" name="Rectangle 1524"/>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5" name="Rectangle 1525"/>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6" name="Rectangle 1526"/>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7" name="Rectangle 1527"/>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08" name="Rectangle 1528"/>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809" name="Rectangle 1529"/>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810" name="Group 1530"/>
                <p:cNvGrpSpPr>
                  <a:grpSpLocks/>
                </p:cNvGrpSpPr>
                <p:nvPr/>
              </p:nvGrpSpPr>
              <p:grpSpPr bwMode="auto">
                <a:xfrm>
                  <a:off x="4080" y="1632"/>
                  <a:ext cx="144" cy="384"/>
                  <a:chOff x="4080" y="1248"/>
                  <a:chExt cx="144" cy="384"/>
                </a:xfrm>
              </p:grpSpPr>
              <p:grpSp>
                <p:nvGrpSpPr>
                  <p:cNvPr id="98811" name="Group 1531"/>
                  <p:cNvGrpSpPr>
                    <a:grpSpLocks/>
                  </p:cNvGrpSpPr>
                  <p:nvPr/>
                </p:nvGrpSpPr>
                <p:grpSpPr bwMode="auto">
                  <a:xfrm>
                    <a:off x="4080" y="1248"/>
                    <a:ext cx="144" cy="384"/>
                    <a:chOff x="2544" y="1392"/>
                    <a:chExt cx="240" cy="1536"/>
                  </a:xfrm>
                </p:grpSpPr>
                <p:sp>
                  <p:nvSpPr>
                    <p:cNvPr id="98812" name="Rectangle 1532"/>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13" name="Rectangle 1533"/>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14" name="Rectangle 1534"/>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15" name="Rectangle 1535"/>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16" name="Rectangle 1536"/>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17" name="Rectangle 1537"/>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18" name="Rectangle 1538"/>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19" name="Rectangle 1539"/>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0" name="Rectangle 1540"/>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1" name="Rectangle 1541"/>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2" name="Rectangle 1542"/>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3" name="Rectangle 1543"/>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4" name="Rectangle 1544"/>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5" name="Rectangle 1545"/>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6" name="Rectangle 1546"/>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7" name="Rectangle 1547"/>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8" name="Rectangle 1548"/>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29" name="Rectangle 1549"/>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0" name="Rectangle 1550"/>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1" name="Rectangle 1551"/>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2" name="Rectangle 1552"/>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3" name="Rectangle 1553"/>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4" name="Rectangle 1554"/>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5" name="Rectangle 1555"/>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6" name="Rectangle 1556"/>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7" name="Rectangle 1557"/>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8" name="Rectangle 1558"/>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39" name="Rectangle 1559"/>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40" name="Rectangle 1560"/>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41" name="Rectangle 1561"/>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42" name="Rectangle 1562"/>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43" name="Rectangle 1563"/>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844" name="Rectangle 1564"/>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845" name="Group 1565"/>
                <p:cNvGrpSpPr>
                  <a:grpSpLocks/>
                </p:cNvGrpSpPr>
                <p:nvPr/>
              </p:nvGrpSpPr>
              <p:grpSpPr bwMode="auto">
                <a:xfrm>
                  <a:off x="4080" y="2016"/>
                  <a:ext cx="144" cy="384"/>
                  <a:chOff x="4080" y="1248"/>
                  <a:chExt cx="144" cy="384"/>
                </a:xfrm>
              </p:grpSpPr>
              <p:grpSp>
                <p:nvGrpSpPr>
                  <p:cNvPr id="98846" name="Group 1566"/>
                  <p:cNvGrpSpPr>
                    <a:grpSpLocks/>
                  </p:cNvGrpSpPr>
                  <p:nvPr/>
                </p:nvGrpSpPr>
                <p:grpSpPr bwMode="auto">
                  <a:xfrm>
                    <a:off x="4080" y="1248"/>
                    <a:ext cx="144" cy="384"/>
                    <a:chOff x="2544" y="1392"/>
                    <a:chExt cx="240" cy="1536"/>
                  </a:xfrm>
                </p:grpSpPr>
                <p:sp>
                  <p:nvSpPr>
                    <p:cNvPr id="98847" name="Rectangle 1567"/>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48" name="Rectangle 1568"/>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49" name="Rectangle 1569"/>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0" name="Rectangle 1570"/>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1" name="Rectangle 1571"/>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2" name="Rectangle 1572"/>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3" name="Rectangle 1573"/>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4" name="Rectangle 1574"/>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5" name="Rectangle 1575"/>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6" name="Rectangle 1576"/>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7" name="Rectangle 1577"/>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8" name="Rectangle 1578"/>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59" name="Rectangle 1579"/>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0" name="Rectangle 1580"/>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1" name="Rectangle 1581"/>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2" name="Rectangle 1582"/>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3" name="Rectangle 1583"/>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4" name="Rectangle 1584"/>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5" name="Rectangle 1585"/>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6" name="Rectangle 1586"/>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7" name="Rectangle 1587"/>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8" name="Rectangle 1588"/>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69" name="Rectangle 1589"/>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0" name="Rectangle 1590"/>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1" name="Rectangle 1591"/>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2" name="Rectangle 1592"/>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3" name="Rectangle 1593"/>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4" name="Rectangle 1594"/>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5" name="Rectangle 1595"/>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6" name="Rectangle 1596"/>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7" name="Rectangle 1597"/>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78" name="Rectangle 1598"/>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879" name="Rectangle 1599"/>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880" name="Group 1600"/>
                <p:cNvGrpSpPr>
                  <a:grpSpLocks/>
                </p:cNvGrpSpPr>
                <p:nvPr/>
              </p:nvGrpSpPr>
              <p:grpSpPr bwMode="auto">
                <a:xfrm>
                  <a:off x="4080" y="2400"/>
                  <a:ext cx="144" cy="384"/>
                  <a:chOff x="4080" y="1248"/>
                  <a:chExt cx="144" cy="384"/>
                </a:xfrm>
              </p:grpSpPr>
              <p:grpSp>
                <p:nvGrpSpPr>
                  <p:cNvPr id="98881" name="Group 1601"/>
                  <p:cNvGrpSpPr>
                    <a:grpSpLocks/>
                  </p:cNvGrpSpPr>
                  <p:nvPr/>
                </p:nvGrpSpPr>
                <p:grpSpPr bwMode="auto">
                  <a:xfrm>
                    <a:off x="4080" y="1248"/>
                    <a:ext cx="144" cy="384"/>
                    <a:chOff x="2544" y="1392"/>
                    <a:chExt cx="240" cy="1536"/>
                  </a:xfrm>
                </p:grpSpPr>
                <p:sp>
                  <p:nvSpPr>
                    <p:cNvPr id="98882" name="Rectangle 1602"/>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83" name="Rectangle 1603"/>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84" name="Rectangle 1604"/>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85" name="Rectangle 1605"/>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86" name="Rectangle 1606"/>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87" name="Rectangle 1607"/>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88" name="Rectangle 1608"/>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89" name="Rectangle 1609"/>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0" name="Rectangle 1610"/>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1" name="Rectangle 1611"/>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2" name="Rectangle 1612"/>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3" name="Rectangle 1613"/>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4" name="Rectangle 1614"/>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5" name="Rectangle 1615"/>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6" name="Rectangle 1616"/>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7" name="Rectangle 1617"/>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8" name="Rectangle 1618"/>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899" name="Rectangle 1619"/>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0" name="Rectangle 1620"/>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1" name="Rectangle 1621"/>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2" name="Rectangle 1622"/>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3" name="Rectangle 1623"/>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4" name="Rectangle 1624"/>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5" name="Rectangle 1625"/>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6" name="Rectangle 1626"/>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7" name="Rectangle 1627"/>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8" name="Rectangle 1628"/>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09" name="Rectangle 1629"/>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10" name="Rectangle 1630"/>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11" name="Rectangle 1631"/>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12" name="Rectangle 1632"/>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13" name="Rectangle 1633"/>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914" name="Rectangle 1634"/>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grpSp>
            <p:nvGrpSpPr>
              <p:cNvPr id="98915" name="Group 1635"/>
              <p:cNvGrpSpPr>
                <a:grpSpLocks/>
              </p:cNvGrpSpPr>
              <p:nvPr/>
            </p:nvGrpSpPr>
            <p:grpSpPr bwMode="auto">
              <a:xfrm>
                <a:off x="5088" y="1248"/>
                <a:ext cx="144" cy="1536"/>
                <a:chOff x="4080" y="1248"/>
                <a:chExt cx="144" cy="1536"/>
              </a:xfrm>
            </p:grpSpPr>
            <p:grpSp>
              <p:nvGrpSpPr>
                <p:cNvPr id="98916" name="Group 1636"/>
                <p:cNvGrpSpPr>
                  <a:grpSpLocks/>
                </p:cNvGrpSpPr>
                <p:nvPr/>
              </p:nvGrpSpPr>
              <p:grpSpPr bwMode="auto">
                <a:xfrm>
                  <a:off x="4080" y="1248"/>
                  <a:ext cx="144" cy="384"/>
                  <a:chOff x="4080" y="1248"/>
                  <a:chExt cx="144" cy="384"/>
                </a:xfrm>
              </p:grpSpPr>
              <p:grpSp>
                <p:nvGrpSpPr>
                  <p:cNvPr id="98917" name="Group 1637"/>
                  <p:cNvGrpSpPr>
                    <a:grpSpLocks/>
                  </p:cNvGrpSpPr>
                  <p:nvPr/>
                </p:nvGrpSpPr>
                <p:grpSpPr bwMode="auto">
                  <a:xfrm>
                    <a:off x="4080" y="1248"/>
                    <a:ext cx="144" cy="384"/>
                    <a:chOff x="2544" y="1392"/>
                    <a:chExt cx="240" cy="1536"/>
                  </a:xfrm>
                </p:grpSpPr>
                <p:sp>
                  <p:nvSpPr>
                    <p:cNvPr id="98918" name="Rectangle 1638"/>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19" name="Rectangle 1639"/>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0" name="Rectangle 1640"/>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1" name="Rectangle 1641"/>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2" name="Rectangle 1642"/>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3" name="Rectangle 1643"/>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4" name="Rectangle 1644"/>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5" name="Rectangle 1645"/>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6" name="Rectangle 1646"/>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7" name="Rectangle 1647"/>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8" name="Rectangle 1648"/>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29" name="Rectangle 1649"/>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0" name="Rectangle 1650"/>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1" name="Rectangle 1651"/>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2" name="Rectangle 1652"/>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3" name="Rectangle 1653"/>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4" name="Rectangle 1654"/>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5" name="Rectangle 1655"/>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6" name="Rectangle 1656"/>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7" name="Rectangle 1657"/>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8" name="Rectangle 1658"/>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39" name="Rectangle 1659"/>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0" name="Rectangle 1660"/>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1" name="Rectangle 1661"/>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2" name="Rectangle 1662"/>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3" name="Rectangle 1663"/>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4" name="Rectangle 1664"/>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5" name="Rectangle 1665"/>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6" name="Rectangle 1666"/>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7" name="Rectangle 1667"/>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8" name="Rectangle 1668"/>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49" name="Rectangle 1669"/>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950" name="Rectangle 1670"/>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951" name="Group 1671"/>
                <p:cNvGrpSpPr>
                  <a:grpSpLocks/>
                </p:cNvGrpSpPr>
                <p:nvPr/>
              </p:nvGrpSpPr>
              <p:grpSpPr bwMode="auto">
                <a:xfrm>
                  <a:off x="4080" y="1632"/>
                  <a:ext cx="144" cy="384"/>
                  <a:chOff x="4080" y="1248"/>
                  <a:chExt cx="144" cy="384"/>
                </a:xfrm>
              </p:grpSpPr>
              <p:grpSp>
                <p:nvGrpSpPr>
                  <p:cNvPr id="98952" name="Group 1672"/>
                  <p:cNvGrpSpPr>
                    <a:grpSpLocks/>
                  </p:cNvGrpSpPr>
                  <p:nvPr/>
                </p:nvGrpSpPr>
                <p:grpSpPr bwMode="auto">
                  <a:xfrm>
                    <a:off x="4080" y="1248"/>
                    <a:ext cx="144" cy="384"/>
                    <a:chOff x="2544" y="1392"/>
                    <a:chExt cx="240" cy="1536"/>
                  </a:xfrm>
                </p:grpSpPr>
                <p:sp>
                  <p:nvSpPr>
                    <p:cNvPr id="98953" name="Rectangle 1673"/>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54" name="Rectangle 1674"/>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55" name="Rectangle 1675"/>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56" name="Rectangle 1676"/>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57" name="Rectangle 1677"/>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58" name="Rectangle 1678"/>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59" name="Rectangle 1679"/>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0" name="Rectangle 1680"/>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1" name="Rectangle 1681"/>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2" name="Rectangle 1682"/>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3" name="Rectangle 1683"/>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4" name="Rectangle 1684"/>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5" name="Rectangle 1685"/>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6" name="Rectangle 1686"/>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7" name="Rectangle 1687"/>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8" name="Rectangle 1688"/>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69" name="Rectangle 1689"/>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0" name="Rectangle 1690"/>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1" name="Rectangle 1691"/>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2" name="Rectangle 1692"/>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3" name="Rectangle 1693"/>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4" name="Rectangle 1694"/>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5" name="Rectangle 1695"/>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6" name="Rectangle 1696"/>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7" name="Rectangle 1697"/>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8" name="Rectangle 1698"/>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79" name="Rectangle 1699"/>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80" name="Rectangle 1700"/>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81" name="Rectangle 1701"/>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82" name="Rectangle 1702"/>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83" name="Rectangle 1703"/>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84" name="Rectangle 1704"/>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8985" name="Rectangle 1705"/>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8986" name="Group 1706"/>
                <p:cNvGrpSpPr>
                  <a:grpSpLocks/>
                </p:cNvGrpSpPr>
                <p:nvPr/>
              </p:nvGrpSpPr>
              <p:grpSpPr bwMode="auto">
                <a:xfrm>
                  <a:off x="4080" y="2016"/>
                  <a:ext cx="144" cy="384"/>
                  <a:chOff x="4080" y="1248"/>
                  <a:chExt cx="144" cy="384"/>
                </a:xfrm>
              </p:grpSpPr>
              <p:grpSp>
                <p:nvGrpSpPr>
                  <p:cNvPr id="98987" name="Group 1707"/>
                  <p:cNvGrpSpPr>
                    <a:grpSpLocks/>
                  </p:cNvGrpSpPr>
                  <p:nvPr/>
                </p:nvGrpSpPr>
                <p:grpSpPr bwMode="auto">
                  <a:xfrm>
                    <a:off x="4080" y="1248"/>
                    <a:ext cx="144" cy="384"/>
                    <a:chOff x="2544" y="1392"/>
                    <a:chExt cx="240" cy="1536"/>
                  </a:xfrm>
                </p:grpSpPr>
                <p:sp>
                  <p:nvSpPr>
                    <p:cNvPr id="98988" name="Rectangle 1708"/>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89" name="Rectangle 1709"/>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0" name="Rectangle 1710"/>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1" name="Rectangle 1711"/>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2" name="Rectangle 1712"/>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3" name="Rectangle 1713"/>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4" name="Rectangle 1714"/>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5" name="Rectangle 1715"/>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6" name="Rectangle 1716"/>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7" name="Rectangle 1717"/>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8" name="Rectangle 1718"/>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8999" name="Rectangle 1719"/>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0" name="Rectangle 1720"/>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1" name="Rectangle 1721"/>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2" name="Rectangle 1722"/>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3" name="Rectangle 1723"/>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4" name="Rectangle 1724"/>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5" name="Rectangle 1725"/>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6" name="Rectangle 1726"/>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7" name="Rectangle 1727"/>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8" name="Rectangle 1728"/>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09" name="Rectangle 1729"/>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0" name="Rectangle 1730"/>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1" name="Rectangle 1731"/>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2" name="Rectangle 1732"/>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3" name="Rectangle 1733"/>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4" name="Rectangle 1734"/>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5" name="Rectangle 1735"/>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6" name="Rectangle 1736"/>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7" name="Rectangle 1737"/>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8" name="Rectangle 1738"/>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19" name="Rectangle 1739"/>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9020" name="Rectangle 1740"/>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nvGrpSpPr>
                <p:cNvPr id="99021" name="Group 1741"/>
                <p:cNvGrpSpPr>
                  <a:grpSpLocks/>
                </p:cNvGrpSpPr>
                <p:nvPr/>
              </p:nvGrpSpPr>
              <p:grpSpPr bwMode="auto">
                <a:xfrm>
                  <a:off x="4080" y="2400"/>
                  <a:ext cx="144" cy="384"/>
                  <a:chOff x="4080" y="1248"/>
                  <a:chExt cx="144" cy="384"/>
                </a:xfrm>
              </p:grpSpPr>
              <p:grpSp>
                <p:nvGrpSpPr>
                  <p:cNvPr id="99022" name="Group 1742"/>
                  <p:cNvGrpSpPr>
                    <a:grpSpLocks/>
                  </p:cNvGrpSpPr>
                  <p:nvPr/>
                </p:nvGrpSpPr>
                <p:grpSpPr bwMode="auto">
                  <a:xfrm>
                    <a:off x="4080" y="1248"/>
                    <a:ext cx="144" cy="384"/>
                    <a:chOff x="2544" y="1392"/>
                    <a:chExt cx="240" cy="1536"/>
                  </a:xfrm>
                </p:grpSpPr>
                <p:sp>
                  <p:nvSpPr>
                    <p:cNvPr id="99023" name="Rectangle 1743"/>
                    <p:cNvSpPr>
                      <a:spLocks noChangeArrowheads="1"/>
                    </p:cNvSpPr>
                    <p:nvPr/>
                  </p:nvSpPr>
                  <p:spPr bwMode="auto">
                    <a:xfrm>
                      <a:off x="2544" y="13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24" name="Rectangle 1744"/>
                    <p:cNvSpPr>
                      <a:spLocks noChangeArrowheads="1"/>
                    </p:cNvSpPr>
                    <p:nvPr/>
                  </p:nvSpPr>
                  <p:spPr bwMode="auto">
                    <a:xfrm>
                      <a:off x="2544" y="14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25" name="Rectangle 1745"/>
                    <p:cNvSpPr>
                      <a:spLocks noChangeArrowheads="1"/>
                    </p:cNvSpPr>
                    <p:nvPr/>
                  </p:nvSpPr>
                  <p:spPr bwMode="auto">
                    <a:xfrm>
                      <a:off x="2544" y="14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26" name="Rectangle 1746"/>
                    <p:cNvSpPr>
                      <a:spLocks noChangeArrowheads="1"/>
                    </p:cNvSpPr>
                    <p:nvPr/>
                  </p:nvSpPr>
                  <p:spPr bwMode="auto">
                    <a:xfrm>
                      <a:off x="2544" y="15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27" name="Rectangle 1747"/>
                    <p:cNvSpPr>
                      <a:spLocks noChangeArrowheads="1"/>
                    </p:cNvSpPr>
                    <p:nvPr/>
                  </p:nvSpPr>
                  <p:spPr bwMode="auto">
                    <a:xfrm>
                      <a:off x="2544" y="15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28" name="Rectangle 1748"/>
                    <p:cNvSpPr>
                      <a:spLocks noChangeArrowheads="1"/>
                    </p:cNvSpPr>
                    <p:nvPr/>
                  </p:nvSpPr>
                  <p:spPr bwMode="auto">
                    <a:xfrm>
                      <a:off x="2544" y="16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29" name="Rectangle 1749"/>
                    <p:cNvSpPr>
                      <a:spLocks noChangeArrowheads="1"/>
                    </p:cNvSpPr>
                    <p:nvPr/>
                  </p:nvSpPr>
                  <p:spPr bwMode="auto">
                    <a:xfrm>
                      <a:off x="2544" y="16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0" name="Rectangle 1750"/>
                    <p:cNvSpPr>
                      <a:spLocks noChangeArrowheads="1"/>
                    </p:cNvSpPr>
                    <p:nvPr/>
                  </p:nvSpPr>
                  <p:spPr bwMode="auto">
                    <a:xfrm>
                      <a:off x="2544" y="172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1" name="Rectangle 1751"/>
                    <p:cNvSpPr>
                      <a:spLocks noChangeArrowheads="1"/>
                    </p:cNvSpPr>
                    <p:nvPr/>
                  </p:nvSpPr>
                  <p:spPr bwMode="auto">
                    <a:xfrm>
                      <a:off x="2544" y="177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2" name="Rectangle 1752"/>
                    <p:cNvSpPr>
                      <a:spLocks noChangeArrowheads="1"/>
                    </p:cNvSpPr>
                    <p:nvPr/>
                  </p:nvSpPr>
                  <p:spPr bwMode="auto">
                    <a:xfrm>
                      <a:off x="2544" y="182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3" name="Rectangle 1753"/>
                    <p:cNvSpPr>
                      <a:spLocks noChangeArrowheads="1"/>
                    </p:cNvSpPr>
                    <p:nvPr/>
                  </p:nvSpPr>
                  <p:spPr bwMode="auto">
                    <a:xfrm>
                      <a:off x="2544" y="187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4" name="Rectangle 1754"/>
                    <p:cNvSpPr>
                      <a:spLocks noChangeArrowheads="1"/>
                    </p:cNvSpPr>
                    <p:nvPr/>
                  </p:nvSpPr>
                  <p:spPr bwMode="auto">
                    <a:xfrm>
                      <a:off x="2544" y="192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5" name="Rectangle 1755"/>
                    <p:cNvSpPr>
                      <a:spLocks noChangeArrowheads="1"/>
                    </p:cNvSpPr>
                    <p:nvPr/>
                  </p:nvSpPr>
                  <p:spPr bwMode="auto">
                    <a:xfrm>
                      <a:off x="2544" y="196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6" name="Rectangle 1756"/>
                    <p:cNvSpPr>
                      <a:spLocks noChangeArrowheads="1"/>
                    </p:cNvSpPr>
                    <p:nvPr/>
                  </p:nvSpPr>
                  <p:spPr bwMode="auto">
                    <a:xfrm>
                      <a:off x="2544" y="201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7" name="Rectangle 1757"/>
                    <p:cNvSpPr>
                      <a:spLocks noChangeArrowheads="1"/>
                    </p:cNvSpPr>
                    <p:nvPr/>
                  </p:nvSpPr>
                  <p:spPr bwMode="auto">
                    <a:xfrm>
                      <a:off x="2544" y="206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8" name="Rectangle 1758"/>
                    <p:cNvSpPr>
                      <a:spLocks noChangeArrowheads="1"/>
                    </p:cNvSpPr>
                    <p:nvPr/>
                  </p:nvSpPr>
                  <p:spPr bwMode="auto">
                    <a:xfrm>
                      <a:off x="2544" y="211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39" name="Rectangle 1759"/>
                    <p:cNvSpPr>
                      <a:spLocks noChangeArrowheads="1"/>
                    </p:cNvSpPr>
                    <p:nvPr/>
                  </p:nvSpPr>
                  <p:spPr bwMode="auto">
                    <a:xfrm>
                      <a:off x="2544" y="216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0" name="Rectangle 1760"/>
                    <p:cNvSpPr>
                      <a:spLocks noChangeArrowheads="1"/>
                    </p:cNvSpPr>
                    <p:nvPr/>
                  </p:nvSpPr>
                  <p:spPr bwMode="auto">
                    <a:xfrm>
                      <a:off x="2544" y="220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1" name="Rectangle 1761"/>
                    <p:cNvSpPr>
                      <a:spLocks noChangeArrowheads="1"/>
                    </p:cNvSpPr>
                    <p:nvPr/>
                  </p:nvSpPr>
                  <p:spPr bwMode="auto">
                    <a:xfrm>
                      <a:off x="2544" y="225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2" name="Rectangle 1762"/>
                    <p:cNvSpPr>
                      <a:spLocks noChangeArrowheads="1"/>
                    </p:cNvSpPr>
                    <p:nvPr/>
                  </p:nvSpPr>
                  <p:spPr bwMode="auto">
                    <a:xfrm>
                      <a:off x="2544" y="230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3" name="Rectangle 1763"/>
                    <p:cNvSpPr>
                      <a:spLocks noChangeArrowheads="1"/>
                    </p:cNvSpPr>
                    <p:nvPr/>
                  </p:nvSpPr>
                  <p:spPr bwMode="auto">
                    <a:xfrm>
                      <a:off x="2544" y="235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4" name="Rectangle 1764"/>
                    <p:cNvSpPr>
                      <a:spLocks noChangeArrowheads="1"/>
                    </p:cNvSpPr>
                    <p:nvPr/>
                  </p:nvSpPr>
                  <p:spPr bwMode="auto">
                    <a:xfrm>
                      <a:off x="2544" y="240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5" name="Rectangle 1765"/>
                    <p:cNvSpPr>
                      <a:spLocks noChangeArrowheads="1"/>
                    </p:cNvSpPr>
                    <p:nvPr/>
                  </p:nvSpPr>
                  <p:spPr bwMode="auto">
                    <a:xfrm>
                      <a:off x="2544" y="244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6" name="Rectangle 1766"/>
                    <p:cNvSpPr>
                      <a:spLocks noChangeArrowheads="1"/>
                    </p:cNvSpPr>
                    <p:nvPr/>
                  </p:nvSpPr>
                  <p:spPr bwMode="auto">
                    <a:xfrm>
                      <a:off x="2544" y="249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7" name="Rectangle 1767"/>
                    <p:cNvSpPr>
                      <a:spLocks noChangeArrowheads="1"/>
                    </p:cNvSpPr>
                    <p:nvPr/>
                  </p:nvSpPr>
                  <p:spPr bwMode="auto">
                    <a:xfrm>
                      <a:off x="2544" y="254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8" name="Rectangle 1768"/>
                    <p:cNvSpPr>
                      <a:spLocks noChangeArrowheads="1"/>
                    </p:cNvSpPr>
                    <p:nvPr/>
                  </p:nvSpPr>
                  <p:spPr bwMode="auto">
                    <a:xfrm>
                      <a:off x="2544" y="259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49" name="Rectangle 1769"/>
                    <p:cNvSpPr>
                      <a:spLocks noChangeArrowheads="1"/>
                    </p:cNvSpPr>
                    <p:nvPr/>
                  </p:nvSpPr>
                  <p:spPr bwMode="auto">
                    <a:xfrm>
                      <a:off x="2544" y="264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50" name="Rectangle 1770"/>
                    <p:cNvSpPr>
                      <a:spLocks noChangeArrowheads="1"/>
                    </p:cNvSpPr>
                    <p:nvPr/>
                  </p:nvSpPr>
                  <p:spPr bwMode="auto">
                    <a:xfrm>
                      <a:off x="2544" y="2688"/>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51" name="Rectangle 1771"/>
                    <p:cNvSpPr>
                      <a:spLocks noChangeArrowheads="1"/>
                    </p:cNvSpPr>
                    <p:nvPr/>
                  </p:nvSpPr>
                  <p:spPr bwMode="auto">
                    <a:xfrm>
                      <a:off x="2544" y="2736"/>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52" name="Rectangle 1772"/>
                    <p:cNvSpPr>
                      <a:spLocks noChangeArrowheads="1"/>
                    </p:cNvSpPr>
                    <p:nvPr/>
                  </p:nvSpPr>
                  <p:spPr bwMode="auto">
                    <a:xfrm>
                      <a:off x="2544" y="2784"/>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53" name="Rectangle 1773"/>
                    <p:cNvSpPr>
                      <a:spLocks noChangeArrowheads="1"/>
                    </p:cNvSpPr>
                    <p:nvPr/>
                  </p:nvSpPr>
                  <p:spPr bwMode="auto">
                    <a:xfrm>
                      <a:off x="2544" y="2832"/>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sp>
                  <p:nvSpPr>
                    <p:cNvPr id="99054" name="Rectangle 1774"/>
                    <p:cNvSpPr>
                      <a:spLocks noChangeArrowheads="1"/>
                    </p:cNvSpPr>
                    <p:nvPr/>
                  </p:nvSpPr>
                  <p:spPr bwMode="auto">
                    <a:xfrm>
                      <a:off x="2544" y="2880"/>
                      <a:ext cx="240" cy="48"/>
                    </a:xfrm>
                    <a:prstGeom prst="rect">
                      <a:avLst/>
                    </a:prstGeom>
                    <a:solidFill>
                      <a:srgbClr val="FF5050">
                        <a:alpha val="70000"/>
                      </a:srgbClr>
                    </a:solidFill>
                    <a:ln w="9525">
                      <a:solidFill>
                        <a:schemeClr val="tx1"/>
                      </a:solidFill>
                      <a:miter lim="800000"/>
                      <a:headEnd/>
                      <a:tailEnd/>
                    </a:ln>
                    <a:effectLst/>
                  </p:spPr>
                  <p:txBody>
                    <a:bodyPr wrap="none" anchor="ctr"/>
                    <a:lstStyle/>
                    <a:p>
                      <a:endParaRPr lang="en-US" dirty="0"/>
                    </a:p>
                  </p:txBody>
                </p:sp>
              </p:grpSp>
              <p:sp>
                <p:nvSpPr>
                  <p:cNvPr id="99055" name="Rectangle 1775"/>
                  <p:cNvSpPr>
                    <a:spLocks noChangeArrowheads="1"/>
                  </p:cNvSpPr>
                  <p:nvPr/>
                </p:nvSpPr>
                <p:spPr bwMode="auto">
                  <a:xfrm>
                    <a:off x="4080" y="1248"/>
                    <a:ext cx="144" cy="384"/>
                  </a:xfrm>
                  <a:prstGeom prst="rect">
                    <a:avLst/>
                  </a:prstGeom>
                  <a:noFill/>
                  <a:ln w="19050">
                    <a:solidFill>
                      <a:schemeClr val="tx1"/>
                    </a:solidFill>
                    <a:miter lim="800000"/>
                    <a:headEnd/>
                    <a:tailEnd/>
                  </a:ln>
                  <a:effectLst/>
                </p:spPr>
                <p:txBody>
                  <a:bodyPr wrap="none" anchor="ctr"/>
                  <a:lstStyle/>
                  <a:p>
                    <a:endParaRPr lang="en-US" dirty="0"/>
                  </a:p>
                </p:txBody>
              </p:sp>
            </p:grpSp>
          </p:grpSp>
        </p:grpSp>
        <p:grpSp>
          <p:nvGrpSpPr>
            <p:cNvPr id="99066" name="Group 1786"/>
            <p:cNvGrpSpPr>
              <a:grpSpLocks/>
            </p:cNvGrpSpPr>
            <p:nvPr/>
          </p:nvGrpSpPr>
          <p:grpSpPr bwMode="auto">
            <a:xfrm>
              <a:off x="528" y="1680"/>
              <a:ext cx="768" cy="816"/>
              <a:chOff x="96" y="1920"/>
              <a:chExt cx="768" cy="816"/>
            </a:xfrm>
          </p:grpSpPr>
          <p:sp>
            <p:nvSpPr>
              <p:cNvPr id="99057" name="Rectangle 1777"/>
              <p:cNvSpPr>
                <a:spLocks noChangeArrowheads="1"/>
              </p:cNvSpPr>
              <p:nvPr/>
            </p:nvSpPr>
            <p:spPr bwMode="auto">
              <a:xfrm>
                <a:off x="288" y="1920"/>
                <a:ext cx="384" cy="624"/>
              </a:xfrm>
              <a:prstGeom prst="rect">
                <a:avLst/>
              </a:prstGeom>
              <a:solidFill>
                <a:srgbClr val="CC3300"/>
              </a:solidFill>
              <a:ln w="19050" algn="ctr">
                <a:solidFill>
                  <a:schemeClr val="tx1"/>
                </a:solidFill>
                <a:miter lim="800000"/>
                <a:headEnd/>
                <a:tailEnd/>
              </a:ln>
              <a:effectLst/>
            </p:spPr>
            <p:txBody>
              <a:bodyPr wrap="none" anchor="ctr"/>
              <a:lstStyle/>
              <a:p>
                <a:endParaRPr lang="en-US" dirty="0"/>
              </a:p>
            </p:txBody>
          </p:sp>
          <p:sp>
            <p:nvSpPr>
              <p:cNvPr id="99058" name="Text Box 1778"/>
              <p:cNvSpPr txBox="1">
                <a:spLocks noChangeArrowheads="1"/>
              </p:cNvSpPr>
              <p:nvPr/>
            </p:nvSpPr>
            <p:spPr bwMode="auto">
              <a:xfrm>
                <a:off x="252" y="1950"/>
                <a:ext cx="220" cy="577"/>
              </a:xfrm>
              <a:prstGeom prst="rect">
                <a:avLst/>
              </a:prstGeom>
              <a:noFill/>
              <a:ln w="9525" algn="ctr">
                <a:noFill/>
                <a:miter lim="800000"/>
                <a:headEnd/>
                <a:tailEnd/>
              </a:ln>
              <a:effectLst/>
            </p:spPr>
            <p:txBody>
              <a:bodyPr wrap="none">
                <a:spAutoFit/>
              </a:bodyPr>
              <a:lstStyle/>
              <a:p>
                <a:r>
                  <a:rPr lang="en-US" sz="1800" b="1" dirty="0">
                    <a:solidFill>
                      <a:schemeClr val="bg1"/>
                    </a:solidFill>
                  </a:rPr>
                  <a:t>D</a:t>
                </a:r>
              </a:p>
              <a:p>
                <a:endParaRPr lang="en-US" sz="1800" b="1" dirty="0">
                  <a:solidFill>
                    <a:schemeClr val="bg1"/>
                  </a:solidFill>
                </a:endParaRPr>
              </a:p>
              <a:p>
                <a:r>
                  <a:rPr lang="en-US" sz="1800" b="1" dirty="0">
                    <a:solidFill>
                      <a:schemeClr val="bg1"/>
                    </a:solidFill>
                  </a:rPr>
                  <a:t>C</a:t>
                </a:r>
              </a:p>
            </p:txBody>
          </p:sp>
          <p:sp>
            <p:nvSpPr>
              <p:cNvPr id="99059" name="Text Box 1779"/>
              <p:cNvSpPr txBox="1">
                <a:spLocks noChangeArrowheads="1"/>
              </p:cNvSpPr>
              <p:nvPr/>
            </p:nvSpPr>
            <p:spPr bwMode="auto">
              <a:xfrm>
                <a:off x="474" y="1950"/>
                <a:ext cx="228" cy="231"/>
              </a:xfrm>
              <a:prstGeom prst="rect">
                <a:avLst/>
              </a:prstGeom>
              <a:noFill/>
              <a:ln w="9525" algn="ctr">
                <a:noFill/>
                <a:miter lim="800000"/>
                <a:headEnd/>
                <a:tailEnd/>
              </a:ln>
              <a:effectLst/>
            </p:spPr>
            <p:txBody>
              <a:bodyPr wrap="none">
                <a:spAutoFit/>
              </a:bodyPr>
              <a:lstStyle/>
              <a:p>
                <a:r>
                  <a:rPr lang="en-US" sz="1800" b="1" dirty="0">
                    <a:solidFill>
                      <a:schemeClr val="bg1"/>
                    </a:solidFill>
                  </a:rPr>
                  <a:t>Q</a:t>
                </a:r>
              </a:p>
            </p:txBody>
          </p:sp>
          <p:sp>
            <p:nvSpPr>
              <p:cNvPr id="99060" name="Text Box 1780"/>
              <p:cNvSpPr txBox="1">
                <a:spLocks noChangeArrowheads="1"/>
              </p:cNvSpPr>
              <p:nvPr/>
            </p:nvSpPr>
            <p:spPr bwMode="auto">
              <a:xfrm>
                <a:off x="372" y="2361"/>
                <a:ext cx="220" cy="231"/>
              </a:xfrm>
              <a:prstGeom prst="rect">
                <a:avLst/>
              </a:prstGeom>
              <a:noFill/>
              <a:ln w="9525" algn="ctr">
                <a:noFill/>
                <a:miter lim="800000"/>
                <a:headEnd/>
                <a:tailEnd/>
              </a:ln>
              <a:effectLst/>
            </p:spPr>
            <p:txBody>
              <a:bodyPr wrap="none">
                <a:spAutoFit/>
              </a:bodyPr>
              <a:lstStyle/>
              <a:p>
                <a:r>
                  <a:rPr lang="en-US" sz="1800" b="1" dirty="0">
                    <a:solidFill>
                      <a:schemeClr val="bg1"/>
                    </a:solidFill>
                  </a:rPr>
                  <a:t>R</a:t>
                </a:r>
              </a:p>
            </p:txBody>
          </p:sp>
          <p:sp>
            <p:nvSpPr>
              <p:cNvPr id="99061" name="Oval 1781"/>
              <p:cNvSpPr>
                <a:spLocks noChangeArrowheads="1"/>
              </p:cNvSpPr>
              <p:nvPr/>
            </p:nvSpPr>
            <p:spPr bwMode="auto">
              <a:xfrm>
                <a:off x="450" y="2544"/>
                <a:ext cx="48" cy="48"/>
              </a:xfrm>
              <a:prstGeom prst="ellipse">
                <a:avLst/>
              </a:prstGeom>
              <a:solidFill>
                <a:srgbClr val="CC3300"/>
              </a:solidFill>
              <a:ln w="9525" algn="ctr">
                <a:solidFill>
                  <a:schemeClr val="tx1"/>
                </a:solidFill>
                <a:round/>
                <a:headEnd/>
                <a:tailEnd/>
              </a:ln>
              <a:effectLst/>
            </p:spPr>
            <p:txBody>
              <a:bodyPr wrap="none" anchor="ctr"/>
              <a:lstStyle/>
              <a:p>
                <a:endParaRPr lang="en-US" dirty="0"/>
              </a:p>
            </p:txBody>
          </p:sp>
          <p:sp>
            <p:nvSpPr>
              <p:cNvPr id="99062" name="Line 1782"/>
              <p:cNvSpPr>
                <a:spLocks noChangeShapeType="1"/>
              </p:cNvSpPr>
              <p:nvPr/>
            </p:nvSpPr>
            <p:spPr bwMode="auto">
              <a:xfrm>
                <a:off x="474" y="2592"/>
                <a:ext cx="0" cy="144"/>
              </a:xfrm>
              <a:prstGeom prst="line">
                <a:avLst/>
              </a:prstGeom>
              <a:noFill/>
              <a:ln w="19050">
                <a:solidFill>
                  <a:schemeClr val="tx1"/>
                </a:solidFill>
                <a:round/>
                <a:headEnd/>
                <a:tailEnd/>
              </a:ln>
              <a:effectLst/>
            </p:spPr>
            <p:txBody>
              <a:bodyPr wrap="none" anchor="ctr"/>
              <a:lstStyle/>
              <a:p>
                <a:endParaRPr lang="en-US" dirty="0"/>
              </a:p>
            </p:txBody>
          </p:sp>
          <p:sp>
            <p:nvSpPr>
              <p:cNvPr id="99063" name="Line 1783"/>
              <p:cNvSpPr>
                <a:spLocks noChangeShapeType="1"/>
              </p:cNvSpPr>
              <p:nvPr/>
            </p:nvSpPr>
            <p:spPr bwMode="auto">
              <a:xfrm>
                <a:off x="672" y="2064"/>
                <a:ext cx="192" cy="0"/>
              </a:xfrm>
              <a:prstGeom prst="line">
                <a:avLst/>
              </a:prstGeom>
              <a:noFill/>
              <a:ln w="19050">
                <a:solidFill>
                  <a:schemeClr val="tx1"/>
                </a:solidFill>
                <a:round/>
                <a:headEnd/>
                <a:tailEnd/>
              </a:ln>
              <a:effectLst/>
            </p:spPr>
            <p:txBody>
              <a:bodyPr wrap="none" anchor="ctr"/>
              <a:lstStyle/>
              <a:p>
                <a:endParaRPr lang="en-US" dirty="0"/>
              </a:p>
            </p:txBody>
          </p:sp>
          <p:sp>
            <p:nvSpPr>
              <p:cNvPr id="99064" name="Line 1784"/>
              <p:cNvSpPr>
                <a:spLocks noChangeShapeType="1"/>
              </p:cNvSpPr>
              <p:nvPr/>
            </p:nvSpPr>
            <p:spPr bwMode="auto">
              <a:xfrm>
                <a:off x="96" y="2064"/>
                <a:ext cx="192" cy="0"/>
              </a:xfrm>
              <a:prstGeom prst="line">
                <a:avLst/>
              </a:prstGeom>
              <a:noFill/>
              <a:ln w="19050">
                <a:solidFill>
                  <a:schemeClr val="tx1"/>
                </a:solidFill>
                <a:round/>
                <a:headEnd/>
                <a:tailEnd/>
              </a:ln>
              <a:effectLst/>
            </p:spPr>
            <p:txBody>
              <a:bodyPr wrap="none" anchor="ctr"/>
              <a:lstStyle/>
              <a:p>
                <a:endParaRPr lang="en-US" dirty="0"/>
              </a:p>
            </p:txBody>
          </p:sp>
          <p:sp>
            <p:nvSpPr>
              <p:cNvPr id="99065" name="Line 1785"/>
              <p:cNvSpPr>
                <a:spLocks noChangeShapeType="1"/>
              </p:cNvSpPr>
              <p:nvPr/>
            </p:nvSpPr>
            <p:spPr bwMode="auto">
              <a:xfrm>
                <a:off x="96" y="2400"/>
                <a:ext cx="192" cy="0"/>
              </a:xfrm>
              <a:prstGeom prst="line">
                <a:avLst/>
              </a:prstGeom>
              <a:noFill/>
              <a:ln w="19050">
                <a:solidFill>
                  <a:schemeClr val="tx1"/>
                </a:solidFill>
                <a:round/>
                <a:headEnd/>
                <a:tailEnd/>
              </a:ln>
              <a:effectLst/>
            </p:spPr>
            <p:txBody>
              <a:bodyPr wrap="none" anchor="ctr"/>
              <a:lstStyle/>
              <a:p>
                <a:endParaRPr lang="en-US" dirty="0"/>
              </a:p>
            </p:txBody>
          </p:sp>
        </p:grpSp>
      </p:gr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C00000"/>
                </a:solidFill>
              </a:rPr>
              <a:t>“Three-D” Technology</a:t>
            </a:r>
            <a:endParaRPr lang="en-US" sz="3600" dirty="0">
              <a:solidFill>
                <a:srgbClr val="C00000"/>
              </a:solidFill>
            </a:endParaRPr>
          </a:p>
        </p:txBody>
      </p:sp>
      <p:sp>
        <p:nvSpPr>
          <p:cNvPr id="3" name="Content Placeholder 2"/>
          <p:cNvSpPr>
            <a:spLocks noGrp="1"/>
          </p:cNvSpPr>
          <p:nvPr>
            <p:ph idx="1"/>
          </p:nvPr>
        </p:nvSpPr>
        <p:spPr>
          <a:xfrm>
            <a:off x="685800" y="2209800"/>
            <a:ext cx="3657600" cy="3886200"/>
          </a:xfrm>
        </p:spPr>
        <p:txBody>
          <a:bodyPr/>
          <a:lstStyle/>
          <a:p>
            <a:r>
              <a:rPr lang="en-US" dirty="0" smtClean="0">
                <a:solidFill>
                  <a:srgbClr val="6600FF"/>
                </a:solidFill>
              </a:rPr>
              <a:t>As feature sizes get smaller (22 nm→14 </a:t>
            </a:r>
            <a:r>
              <a:rPr lang="en-US" dirty="0">
                <a:solidFill>
                  <a:srgbClr val="6600FF"/>
                </a:solidFill>
              </a:rPr>
              <a:t>nm </a:t>
            </a:r>
            <a:r>
              <a:rPr lang="en-US" dirty="0" smtClean="0">
                <a:solidFill>
                  <a:srgbClr val="6600FF"/>
                </a:solidFill>
              </a:rPr>
              <a:t>→10 nm), 3-D manufacturing processes continue to improve. </a:t>
            </a:r>
          </a:p>
          <a:p>
            <a:r>
              <a:rPr lang="en-US" dirty="0" smtClean="0">
                <a:solidFill>
                  <a:srgbClr val="00B050"/>
                </a:solidFill>
              </a:rPr>
              <a:t>Generically referred to as “FINFET” due to the 3-d “fin.” Intel calls it “tri-gate.” </a:t>
            </a:r>
          </a:p>
          <a:p>
            <a:r>
              <a:rPr lang="en-US" dirty="0" smtClean="0">
                <a:solidFill>
                  <a:srgbClr val="C00000"/>
                </a:solidFill>
              </a:rPr>
              <a:t>At right, comparison of transistor sizes in 22 and 14 nm processes</a:t>
            </a:r>
            <a:r>
              <a:rPr lang="en-US" dirty="0">
                <a:solidFill>
                  <a:srgbClr val="C00000"/>
                </a:solidFill>
              </a:rPr>
              <a:t> </a:t>
            </a:r>
            <a:r>
              <a:rPr lang="en-US" dirty="0" smtClean="0">
                <a:solidFill>
                  <a:srgbClr val="C00000"/>
                </a:solidFill>
              </a:rPr>
              <a:t>(compare to 5 nm on previous page). </a:t>
            </a:r>
            <a:endParaRPr lang="en-US" dirty="0">
              <a:solidFill>
                <a:srgbClr val="C0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http://media.bestofmicro.com/0/7/448423/gallery/Interconnects_w_6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2133600"/>
            <a:ext cx="3657600" cy="2145793"/>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http://media.bestofmicro.com/0/4/448420/gallery/Transistor-Fins_w_6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4343400"/>
            <a:ext cx="3200400" cy="193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942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533400"/>
          </a:xfrm>
        </p:spPr>
        <p:txBody>
          <a:bodyPr/>
          <a:lstStyle/>
          <a:p>
            <a:r>
              <a:rPr lang="en-US" dirty="0" smtClean="0"/>
              <a:t>New Performance Champ—AMD Ryzen 3950X</a:t>
            </a:r>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https://static.techspot.com/articles-info/1940/images/2019-11-14-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51" y="2110409"/>
            <a:ext cx="8548253"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7616687" y="5304183"/>
            <a:ext cx="990600" cy="38100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7" name="Oval 6"/>
          <p:cNvSpPr/>
          <p:nvPr/>
        </p:nvSpPr>
        <p:spPr bwMode="auto">
          <a:xfrm>
            <a:off x="7666383" y="3475383"/>
            <a:ext cx="990600" cy="38100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63614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371600"/>
            <a:ext cx="5410200" cy="533400"/>
          </a:xfrm>
        </p:spPr>
        <p:txBody>
          <a:bodyPr/>
          <a:lstStyle/>
          <a:p>
            <a:r>
              <a:rPr lang="en-US" sz="3600" dirty="0" smtClean="0">
                <a:solidFill>
                  <a:srgbClr val="FF0000"/>
                </a:solidFill>
              </a:rPr>
              <a:t>AMD 3950X</a:t>
            </a:r>
            <a:endParaRPr lang="en-US" sz="3600" dirty="0">
              <a:solidFill>
                <a:srgbClr val="FF0000"/>
              </a:solidFill>
            </a:endParaRPr>
          </a:p>
        </p:txBody>
      </p:sp>
      <p:sp>
        <p:nvSpPr>
          <p:cNvPr id="3" name="Content Placeholder 2"/>
          <p:cNvSpPr>
            <a:spLocks noGrp="1"/>
          </p:cNvSpPr>
          <p:nvPr>
            <p:ph idx="1"/>
          </p:nvPr>
        </p:nvSpPr>
        <p:spPr>
          <a:xfrm>
            <a:off x="685800" y="2286000"/>
            <a:ext cx="3886200" cy="3657600"/>
          </a:xfrm>
        </p:spPr>
        <p:txBody>
          <a:bodyPr/>
          <a:lstStyle/>
          <a:p>
            <a:pPr marL="0" indent="0" algn="ctr">
              <a:buNone/>
            </a:pPr>
            <a:r>
              <a:rPr lang="en-US" sz="2800" u="sng" dirty="0" smtClean="0">
                <a:solidFill>
                  <a:schemeClr val="accent6"/>
                </a:solidFill>
              </a:rPr>
              <a:t>3950X Specifications</a:t>
            </a:r>
          </a:p>
          <a:p>
            <a:pPr marL="0" indent="0">
              <a:spcBef>
                <a:spcPts val="0"/>
              </a:spcBef>
            </a:pPr>
            <a:r>
              <a:rPr lang="en-US" dirty="0" smtClean="0">
                <a:solidFill>
                  <a:schemeClr val="accent6"/>
                </a:solidFill>
              </a:rPr>
              <a:t>CPU Cores: 16</a:t>
            </a:r>
            <a:endParaRPr lang="en-US" dirty="0">
              <a:solidFill>
                <a:schemeClr val="accent6"/>
              </a:solidFill>
            </a:endParaRPr>
          </a:p>
          <a:p>
            <a:pPr marL="0" indent="0">
              <a:spcBef>
                <a:spcPts val="0"/>
              </a:spcBef>
            </a:pPr>
            <a:r>
              <a:rPr lang="en-US" dirty="0" smtClean="0">
                <a:solidFill>
                  <a:schemeClr val="accent6"/>
                </a:solidFill>
              </a:rPr>
              <a:t>Threads: 32</a:t>
            </a:r>
            <a:endParaRPr lang="en-US" dirty="0">
              <a:solidFill>
                <a:schemeClr val="accent6"/>
              </a:solidFill>
            </a:endParaRPr>
          </a:p>
          <a:p>
            <a:pPr marL="0" indent="0">
              <a:spcBef>
                <a:spcPts val="0"/>
              </a:spcBef>
            </a:pPr>
            <a:r>
              <a:rPr lang="en-US" dirty="0">
                <a:solidFill>
                  <a:schemeClr val="accent6"/>
                </a:solidFill>
              </a:rPr>
              <a:t>Base </a:t>
            </a:r>
            <a:r>
              <a:rPr lang="en-US" dirty="0" smtClean="0">
                <a:solidFill>
                  <a:schemeClr val="accent6"/>
                </a:solidFill>
              </a:rPr>
              <a:t>Clock: 3.5GHz</a:t>
            </a:r>
            <a:endParaRPr lang="en-US" dirty="0">
              <a:solidFill>
                <a:schemeClr val="accent6"/>
              </a:solidFill>
            </a:endParaRPr>
          </a:p>
          <a:p>
            <a:pPr marL="0" indent="0">
              <a:spcBef>
                <a:spcPts val="0"/>
              </a:spcBef>
            </a:pPr>
            <a:r>
              <a:rPr lang="en-US" dirty="0">
                <a:solidFill>
                  <a:srgbClr val="FF0000"/>
                </a:solidFill>
              </a:rPr>
              <a:t>Max Boost </a:t>
            </a:r>
            <a:r>
              <a:rPr lang="en-US" dirty="0" smtClean="0">
                <a:solidFill>
                  <a:srgbClr val="FF0000"/>
                </a:solidFill>
              </a:rPr>
              <a:t>Clock: ~ 4.7GHz</a:t>
            </a:r>
            <a:endParaRPr lang="en-US" dirty="0">
              <a:solidFill>
                <a:srgbClr val="FF0000"/>
              </a:solidFill>
            </a:endParaRPr>
          </a:p>
          <a:p>
            <a:pPr marL="0" indent="0">
              <a:spcBef>
                <a:spcPts val="0"/>
              </a:spcBef>
            </a:pPr>
            <a:r>
              <a:rPr lang="en-US" dirty="0" smtClean="0">
                <a:solidFill>
                  <a:schemeClr val="accent6"/>
                </a:solidFill>
              </a:rPr>
              <a:t>L1 Cache: 1MB</a:t>
            </a:r>
            <a:endParaRPr lang="en-US" dirty="0">
              <a:solidFill>
                <a:schemeClr val="accent6"/>
              </a:solidFill>
            </a:endParaRPr>
          </a:p>
          <a:p>
            <a:pPr marL="0" indent="0">
              <a:spcBef>
                <a:spcPts val="0"/>
              </a:spcBef>
            </a:pPr>
            <a:r>
              <a:rPr lang="en-US" dirty="0" smtClean="0">
                <a:solidFill>
                  <a:schemeClr val="accent6"/>
                </a:solidFill>
              </a:rPr>
              <a:t>L2 Cache: 8MB</a:t>
            </a:r>
            <a:endParaRPr lang="en-US" dirty="0">
              <a:solidFill>
                <a:schemeClr val="accent6"/>
              </a:solidFill>
            </a:endParaRPr>
          </a:p>
          <a:p>
            <a:pPr marL="0" indent="0">
              <a:spcBef>
                <a:spcPts val="0"/>
              </a:spcBef>
            </a:pPr>
            <a:r>
              <a:rPr lang="en-US" dirty="0" smtClean="0">
                <a:solidFill>
                  <a:srgbClr val="FF0000"/>
                </a:solidFill>
              </a:rPr>
              <a:t>L3 Cache: 64MB</a:t>
            </a:r>
            <a:endParaRPr lang="en-US" dirty="0">
              <a:solidFill>
                <a:srgbClr val="FF0000"/>
              </a:solidFill>
            </a:endParaRPr>
          </a:p>
          <a:p>
            <a:pPr marL="0" indent="0">
              <a:spcBef>
                <a:spcPts val="0"/>
              </a:spcBef>
            </a:pPr>
            <a:r>
              <a:rPr lang="en-US" dirty="0" smtClean="0">
                <a:solidFill>
                  <a:srgbClr val="FF0000"/>
                </a:solidFill>
              </a:rPr>
              <a:t>CMOS, 7nm </a:t>
            </a:r>
            <a:r>
              <a:rPr lang="en-US" dirty="0">
                <a:solidFill>
                  <a:srgbClr val="FF0000"/>
                </a:solidFill>
              </a:rPr>
              <a:t>FinFET</a:t>
            </a:r>
          </a:p>
          <a:p>
            <a:pPr marL="0" indent="0">
              <a:spcBef>
                <a:spcPts val="0"/>
              </a:spcBef>
            </a:pPr>
            <a:r>
              <a:rPr lang="en-US" dirty="0" smtClean="0">
                <a:solidFill>
                  <a:schemeClr val="accent6"/>
                </a:solidFill>
              </a:rPr>
              <a:t>Two memory channels, 3200 MHz.</a:t>
            </a:r>
            <a:endParaRPr lang="en-US" dirty="0">
              <a:solidFill>
                <a:schemeClr val="accent6"/>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grpSp>
        <p:nvGrpSpPr>
          <p:cNvPr id="5" name="Group 4"/>
          <p:cNvGrpSpPr/>
          <p:nvPr/>
        </p:nvGrpSpPr>
        <p:grpSpPr>
          <a:xfrm>
            <a:off x="4572000" y="1981200"/>
            <a:ext cx="4140113" cy="4190999"/>
            <a:chOff x="4572000" y="1981200"/>
            <a:chExt cx="4140113" cy="4190999"/>
          </a:xfrm>
        </p:grpSpPr>
        <p:pic>
          <p:nvPicPr>
            <p:cNvPr id="90114" name="Picture 2" descr="AMD Ryzen 300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46" t="8967" r="15948" b="4467"/>
            <a:stretch/>
          </p:blipFill>
          <p:spPr bwMode="auto">
            <a:xfrm>
              <a:off x="4953000" y="1981200"/>
              <a:ext cx="3276600" cy="2217492"/>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Image result for Picture of AMD 3950X c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45074"/>
              <a:ext cx="4140113" cy="1927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9462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95400"/>
            <a:ext cx="5410200" cy="533400"/>
          </a:xfrm>
        </p:spPr>
        <p:txBody>
          <a:bodyPr/>
          <a:lstStyle/>
          <a:p>
            <a:r>
              <a:rPr lang="en-US" sz="3600" dirty="0" smtClean="0">
                <a:solidFill>
                  <a:srgbClr val="C00000"/>
                </a:solidFill>
              </a:rPr>
              <a:t>Multi-Core Advance</a:t>
            </a:r>
            <a:endParaRPr lang="en-US" sz="3600" dirty="0">
              <a:solidFill>
                <a:srgbClr val="C00000"/>
              </a:solidFill>
            </a:endParaRPr>
          </a:p>
        </p:txBody>
      </p:sp>
      <p:sp>
        <p:nvSpPr>
          <p:cNvPr id="3" name="Content Placeholder 2"/>
          <p:cNvSpPr>
            <a:spLocks noGrp="1"/>
          </p:cNvSpPr>
          <p:nvPr>
            <p:ph idx="1"/>
          </p:nvPr>
        </p:nvSpPr>
        <p:spPr>
          <a:xfrm>
            <a:off x="685800" y="1981292"/>
            <a:ext cx="3886200" cy="3886108"/>
          </a:xfrm>
        </p:spPr>
        <p:txBody>
          <a:bodyPr/>
          <a:lstStyle/>
          <a:p>
            <a:pPr marL="0">
              <a:spcBef>
                <a:spcPts val="0"/>
              </a:spcBef>
              <a:spcAft>
                <a:spcPts val="0"/>
              </a:spcAft>
            </a:pPr>
            <a:r>
              <a:rPr lang="en-US" dirty="0" smtClean="0">
                <a:solidFill>
                  <a:srgbClr val="C00000"/>
                </a:solidFill>
              </a:rPr>
              <a:t>Intel has produced a 72-core CPU, “Knights Landing.” *</a:t>
            </a:r>
          </a:p>
          <a:p>
            <a:pPr marL="0" algn="ctr">
              <a:spcBef>
                <a:spcPts val="0"/>
              </a:spcBef>
              <a:spcAft>
                <a:spcPts val="0"/>
              </a:spcAft>
              <a:buNone/>
            </a:pPr>
            <a:endParaRPr lang="en-US" sz="700" dirty="0" smtClean="0">
              <a:solidFill>
                <a:srgbClr val="FF0000"/>
              </a:solidFill>
            </a:endParaRPr>
          </a:p>
          <a:p>
            <a:pPr marL="0">
              <a:spcBef>
                <a:spcPts val="0"/>
              </a:spcBef>
              <a:spcAft>
                <a:spcPts val="0"/>
              </a:spcAft>
            </a:pPr>
            <a:r>
              <a:rPr lang="en-US" dirty="0" smtClean="0">
                <a:solidFill>
                  <a:srgbClr val="009900"/>
                </a:solidFill>
              </a:rPr>
              <a:t>Available since late 2015, it has up </a:t>
            </a:r>
            <a:r>
              <a:rPr lang="en-US" dirty="0">
                <a:solidFill>
                  <a:srgbClr val="009900"/>
                </a:solidFill>
              </a:rPr>
              <a:t>to 16GB </a:t>
            </a:r>
            <a:r>
              <a:rPr lang="en-US" dirty="0" smtClean="0">
                <a:solidFill>
                  <a:srgbClr val="009900"/>
                </a:solidFill>
              </a:rPr>
              <a:t>DRAM, up </a:t>
            </a:r>
            <a:r>
              <a:rPr lang="en-US" dirty="0">
                <a:solidFill>
                  <a:srgbClr val="009900"/>
                </a:solidFill>
              </a:rPr>
              <a:t>to 500GB/sec of memory </a:t>
            </a:r>
            <a:r>
              <a:rPr lang="en-US" dirty="0" smtClean="0">
                <a:solidFill>
                  <a:srgbClr val="009900"/>
                </a:solidFill>
              </a:rPr>
              <a:t>bandwidth, plus up </a:t>
            </a:r>
            <a:r>
              <a:rPr lang="en-US" dirty="0">
                <a:solidFill>
                  <a:srgbClr val="009900"/>
                </a:solidFill>
              </a:rPr>
              <a:t>to 384GB of DDR4-2400 mainboard </a:t>
            </a:r>
            <a:r>
              <a:rPr lang="en-US" dirty="0" smtClean="0">
                <a:solidFill>
                  <a:srgbClr val="009900"/>
                </a:solidFill>
              </a:rPr>
              <a:t>memory. KL will use the 14nm process. With </a:t>
            </a:r>
            <a:r>
              <a:rPr lang="en-US" dirty="0">
                <a:solidFill>
                  <a:srgbClr val="009900"/>
                </a:solidFill>
              </a:rPr>
              <a:t>a promise of 3 teraflops (double precision) per socket it will almost certainly be used to build some monster </a:t>
            </a:r>
            <a:r>
              <a:rPr lang="en-US" dirty="0" smtClean="0">
                <a:solidFill>
                  <a:srgbClr val="009900"/>
                </a:solidFill>
              </a:rPr>
              <a:t>x86 supercomputers. </a:t>
            </a: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http://www.extremetech.com/wp-content/uploads/2013/11/KNL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5870" y="4648200"/>
            <a:ext cx="2355130" cy="1523908"/>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Aubrey Isle die (Knights Corner M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1470" y="2057400"/>
            <a:ext cx="3269530" cy="24521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43400" y="4724400"/>
            <a:ext cx="1295400" cy="1015663"/>
          </a:xfrm>
          <a:prstGeom prst="rect">
            <a:avLst/>
          </a:prstGeom>
          <a:noFill/>
        </p:spPr>
        <p:txBody>
          <a:bodyPr wrap="square" rtlCol="0">
            <a:spAutoFit/>
          </a:bodyPr>
          <a:lstStyle/>
          <a:p>
            <a:r>
              <a:rPr lang="en-US" sz="1200" b="1" dirty="0" smtClean="0">
                <a:solidFill>
                  <a:srgbClr val="FF0000"/>
                </a:solidFill>
              </a:rPr>
              <a:t>Intel Knights Landing,</a:t>
            </a:r>
          </a:p>
          <a:p>
            <a:r>
              <a:rPr lang="en-US" sz="1200" b="1" dirty="0" smtClean="0">
                <a:solidFill>
                  <a:srgbClr val="FF0000"/>
                </a:solidFill>
              </a:rPr>
              <a:t>with 72 Pentium cores with 64-bit support.  </a:t>
            </a:r>
            <a:endParaRPr lang="en-US" sz="1200" b="1" dirty="0">
              <a:solidFill>
                <a:srgbClr val="FF0000"/>
              </a:solidFill>
            </a:endParaRPr>
          </a:p>
        </p:txBody>
      </p:sp>
      <p:cxnSp>
        <p:nvCxnSpPr>
          <p:cNvPr id="7" name="Straight Arrow Connector 6"/>
          <p:cNvCxnSpPr>
            <a:stCxn id="5" idx="0"/>
          </p:cNvCxnSpPr>
          <p:nvPr/>
        </p:nvCxnSpPr>
        <p:spPr bwMode="auto">
          <a:xfrm flipV="1">
            <a:off x="4991100" y="3131074"/>
            <a:ext cx="1181100" cy="1593326"/>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p:spPr>
      </p:cxnSp>
      <p:sp>
        <p:nvSpPr>
          <p:cNvPr id="6" name="TextBox 5"/>
          <p:cNvSpPr txBox="1"/>
          <p:nvPr/>
        </p:nvSpPr>
        <p:spPr>
          <a:xfrm>
            <a:off x="838200" y="5833554"/>
            <a:ext cx="4304255" cy="584775"/>
          </a:xfrm>
          <a:prstGeom prst="rect">
            <a:avLst/>
          </a:prstGeom>
          <a:noFill/>
        </p:spPr>
        <p:txBody>
          <a:bodyPr wrap="none" rtlCol="0">
            <a:spAutoFit/>
          </a:bodyPr>
          <a:lstStyle/>
          <a:p>
            <a:pPr algn="l"/>
            <a:r>
              <a:rPr lang="en-US" sz="1600" b="1" dirty="0" smtClean="0">
                <a:solidFill>
                  <a:srgbClr val="FF0000"/>
                </a:solidFill>
              </a:rPr>
              <a:t>Xeon Phi is another version. Knight’s Landing </a:t>
            </a:r>
          </a:p>
          <a:p>
            <a:pPr algn="l"/>
            <a:r>
              <a:rPr lang="en-US" sz="1600" b="1" dirty="0" smtClean="0">
                <a:solidFill>
                  <a:srgbClr val="FF0000"/>
                </a:solidFill>
              </a:rPr>
              <a:t>is a newer version of Knight’s Corner. </a:t>
            </a:r>
            <a:endParaRPr lang="en-US" sz="1600" b="1" dirty="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371600"/>
            <a:ext cx="7086600" cy="533400"/>
          </a:xfrm>
        </p:spPr>
        <p:txBody>
          <a:bodyPr/>
          <a:lstStyle/>
          <a:p>
            <a:r>
              <a:rPr lang="en-US" sz="4000" dirty="0" smtClean="0">
                <a:solidFill>
                  <a:srgbClr val="C00000"/>
                </a:solidFill>
              </a:rPr>
              <a:t>“Stampede” and Its Offspring</a:t>
            </a:r>
            <a:endParaRPr lang="en-US" sz="4000" dirty="0">
              <a:solidFill>
                <a:srgbClr val="C00000"/>
              </a:solidFill>
            </a:endParaRPr>
          </a:p>
        </p:txBody>
      </p:sp>
      <p:sp>
        <p:nvSpPr>
          <p:cNvPr id="3" name="Content Placeholder 2"/>
          <p:cNvSpPr>
            <a:spLocks noGrp="1"/>
          </p:cNvSpPr>
          <p:nvPr>
            <p:ph idx="1"/>
          </p:nvPr>
        </p:nvSpPr>
        <p:spPr>
          <a:xfrm>
            <a:off x="304800" y="2057400"/>
            <a:ext cx="8458200" cy="4114800"/>
          </a:xfrm>
        </p:spPr>
        <p:txBody>
          <a:bodyPr/>
          <a:lstStyle/>
          <a:p>
            <a:pPr>
              <a:spcBef>
                <a:spcPts val="0"/>
              </a:spcBef>
            </a:pPr>
            <a:r>
              <a:rPr lang="en-US" sz="2400" dirty="0" smtClean="0">
                <a:solidFill>
                  <a:srgbClr val="C00000"/>
                </a:solidFill>
              </a:rPr>
              <a:t>Developed on an NSF grant, the “Stampede” supercomputer debuted at the Texas Advanced Computing Center the University of Texas in 2012. </a:t>
            </a:r>
          </a:p>
          <a:p>
            <a:pPr>
              <a:spcBef>
                <a:spcPts val="0"/>
              </a:spcBef>
            </a:pPr>
            <a:r>
              <a:rPr lang="en-US" sz="2400" dirty="0" smtClean="0">
                <a:solidFill>
                  <a:schemeClr val="accent1">
                    <a:lumMod val="75000"/>
                  </a:schemeClr>
                </a:solidFill>
              </a:rPr>
              <a:t>It used </a:t>
            </a:r>
            <a:r>
              <a:rPr lang="en-US" sz="2400" dirty="0" smtClean="0">
                <a:solidFill>
                  <a:srgbClr val="FF0000"/>
                </a:solidFill>
              </a:rPr>
              <a:t>several thousand Dell “Zeus” servers</a:t>
            </a:r>
            <a:r>
              <a:rPr lang="en-US" sz="2400" dirty="0" smtClean="0">
                <a:solidFill>
                  <a:schemeClr val="accent1">
                    <a:lumMod val="75000"/>
                  </a:schemeClr>
                </a:solidFill>
              </a:rPr>
              <a:t>, each with dual 8-core Intel Xeon processors and many of the Intel </a:t>
            </a:r>
            <a:r>
              <a:rPr lang="en-US" sz="2400" u="sng" dirty="0" smtClean="0">
                <a:solidFill>
                  <a:srgbClr val="6600FF"/>
                </a:solidFill>
              </a:rPr>
              <a:t>Knights Corner</a:t>
            </a:r>
            <a:r>
              <a:rPr lang="en-US" sz="2400" dirty="0" smtClean="0">
                <a:solidFill>
                  <a:srgbClr val="6600FF"/>
                </a:solidFill>
              </a:rPr>
              <a:t> chips, a precursor to </a:t>
            </a:r>
            <a:r>
              <a:rPr lang="en-US" sz="2400" u="sng" dirty="0" smtClean="0">
                <a:solidFill>
                  <a:srgbClr val="6600FF"/>
                </a:solidFill>
              </a:rPr>
              <a:t>Knights Landing, with a total of</a:t>
            </a:r>
            <a:r>
              <a:rPr lang="en-US" sz="2400" dirty="0" smtClean="0">
                <a:solidFill>
                  <a:srgbClr val="6600FF"/>
                </a:solidFill>
              </a:rPr>
              <a:t> </a:t>
            </a:r>
            <a:r>
              <a:rPr lang="en-US" sz="2400" dirty="0" smtClean="0">
                <a:solidFill>
                  <a:srgbClr val="FF0000"/>
                </a:solidFill>
              </a:rPr>
              <a:t>522,080 cores</a:t>
            </a:r>
            <a:r>
              <a:rPr lang="en-US" sz="2400" dirty="0" smtClean="0">
                <a:solidFill>
                  <a:srgbClr val="6600FF"/>
                </a:solidFill>
              </a:rPr>
              <a:t>. </a:t>
            </a:r>
          </a:p>
          <a:p>
            <a:pPr>
              <a:spcBef>
                <a:spcPts val="0"/>
              </a:spcBef>
            </a:pPr>
            <a:r>
              <a:rPr lang="en-US" sz="2400" dirty="0" smtClean="0">
                <a:solidFill>
                  <a:schemeClr val="accent6"/>
                </a:solidFill>
              </a:rPr>
              <a:t>It had</a:t>
            </a:r>
            <a:r>
              <a:rPr lang="en-US" sz="2400" dirty="0" smtClean="0">
                <a:solidFill>
                  <a:schemeClr val="bg2">
                    <a:lumMod val="75000"/>
                  </a:schemeClr>
                </a:solidFill>
              </a:rPr>
              <a:t> </a:t>
            </a:r>
            <a:r>
              <a:rPr lang="en-US" sz="2400" dirty="0" smtClean="0">
                <a:solidFill>
                  <a:srgbClr val="FF0000"/>
                </a:solidFill>
              </a:rPr>
              <a:t>270 Tbytes </a:t>
            </a:r>
            <a:r>
              <a:rPr lang="en-US" sz="2400" dirty="0" smtClean="0">
                <a:solidFill>
                  <a:schemeClr val="bg2">
                    <a:lumMod val="75000"/>
                  </a:schemeClr>
                </a:solidFill>
              </a:rPr>
              <a:t>(yes, that </a:t>
            </a:r>
            <a:r>
              <a:rPr lang="en-US" sz="2400" dirty="0" smtClean="0">
                <a:solidFill>
                  <a:srgbClr val="FF0000"/>
                </a:solidFill>
              </a:rPr>
              <a:t>TERA</a:t>
            </a:r>
            <a:r>
              <a:rPr lang="en-US" sz="2400" dirty="0" smtClean="0">
                <a:solidFill>
                  <a:schemeClr val="bg2">
                    <a:lumMod val="75000"/>
                  </a:schemeClr>
                </a:solidFill>
              </a:rPr>
              <a:t> bytes) of DRAM and </a:t>
            </a:r>
            <a:r>
              <a:rPr lang="en-US" sz="2400" dirty="0" smtClean="0">
                <a:solidFill>
                  <a:srgbClr val="FF0000"/>
                </a:solidFill>
              </a:rPr>
              <a:t>14 Petabytes </a:t>
            </a:r>
            <a:r>
              <a:rPr lang="en-US" sz="2400" dirty="0" smtClean="0">
                <a:solidFill>
                  <a:srgbClr val="33CC33"/>
                </a:solidFill>
              </a:rPr>
              <a:t>of storage memory.   </a:t>
            </a:r>
          </a:p>
          <a:p>
            <a:pPr>
              <a:spcBef>
                <a:spcPts val="0"/>
              </a:spcBef>
            </a:pPr>
            <a:r>
              <a:rPr lang="en-US" sz="2400" dirty="0">
                <a:solidFill>
                  <a:schemeClr val="accent6"/>
                </a:solidFill>
              </a:rPr>
              <a:t>Peak performance </a:t>
            </a:r>
            <a:r>
              <a:rPr lang="en-US" sz="2400" dirty="0" smtClean="0">
                <a:solidFill>
                  <a:schemeClr val="accent6"/>
                </a:solidFill>
              </a:rPr>
              <a:t>was </a:t>
            </a:r>
            <a:r>
              <a:rPr lang="en-US" sz="2400" dirty="0">
                <a:solidFill>
                  <a:srgbClr val="FF0000"/>
                </a:solidFill>
              </a:rPr>
              <a:t>9,600,000,000,000,000</a:t>
            </a:r>
            <a:r>
              <a:rPr lang="en-US" sz="2400" dirty="0">
                <a:solidFill>
                  <a:schemeClr val="accent6"/>
                </a:solidFill>
              </a:rPr>
              <a:t>  floating point operations per second </a:t>
            </a:r>
            <a:r>
              <a:rPr lang="en-US" sz="2400" dirty="0" smtClean="0">
                <a:solidFill>
                  <a:schemeClr val="accent6"/>
                </a:solidFill>
              </a:rPr>
              <a:t>(</a:t>
            </a:r>
            <a:r>
              <a:rPr lang="en-US" sz="2400" dirty="0" smtClean="0">
                <a:solidFill>
                  <a:srgbClr val="FF0000"/>
                </a:solidFill>
              </a:rPr>
              <a:t>9.6 petaflops</a:t>
            </a:r>
            <a:r>
              <a:rPr lang="en-US" sz="2400" dirty="0" smtClean="0">
                <a:solidFill>
                  <a:schemeClr val="accent6"/>
                </a:solidFill>
              </a:rPr>
              <a:t>).   </a:t>
            </a: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rPr>
              <a:t>Offspring, Continued</a:t>
            </a:r>
            <a:endParaRPr lang="en-US" sz="3600" dirty="0">
              <a:solidFill>
                <a:srgbClr val="FF0000"/>
              </a:solidFill>
            </a:endParaRPr>
          </a:p>
        </p:txBody>
      </p:sp>
      <p:sp>
        <p:nvSpPr>
          <p:cNvPr id="3" name="Content Placeholder 2"/>
          <p:cNvSpPr>
            <a:spLocks noGrp="1"/>
          </p:cNvSpPr>
          <p:nvPr>
            <p:ph idx="1"/>
          </p:nvPr>
        </p:nvSpPr>
        <p:spPr/>
        <p:txBody>
          <a:bodyPr/>
          <a:lstStyle/>
          <a:p>
            <a:r>
              <a:rPr lang="en-US" sz="2400" dirty="0" smtClean="0"/>
              <a:t>In 2017, “Stampede 2” was introduced. </a:t>
            </a:r>
          </a:p>
          <a:p>
            <a:r>
              <a:rPr lang="en-US" sz="2400" dirty="0" smtClean="0"/>
              <a:t>Faster and more powerful, this “Son of Stampede” was rated at </a:t>
            </a:r>
            <a:r>
              <a:rPr lang="en-US" sz="2400" dirty="0" smtClean="0">
                <a:solidFill>
                  <a:srgbClr val="FF0000"/>
                </a:solidFill>
              </a:rPr>
              <a:t>18 petaflops</a:t>
            </a:r>
            <a:r>
              <a:rPr lang="en-US" sz="2400" dirty="0" smtClean="0"/>
              <a:t>.  </a:t>
            </a:r>
            <a:r>
              <a:rPr lang="en-US" sz="2400" dirty="0" smtClean="0">
                <a:solidFill>
                  <a:srgbClr val="009900"/>
                </a:solidFill>
              </a:rPr>
              <a:t>To gain this speed, it uses </a:t>
            </a:r>
            <a:r>
              <a:rPr lang="en-US" sz="2400" u="sng" dirty="0" smtClean="0">
                <a:solidFill>
                  <a:srgbClr val="009900"/>
                </a:solidFill>
              </a:rPr>
              <a:t>thousands</a:t>
            </a:r>
            <a:r>
              <a:rPr lang="en-US" sz="2400" dirty="0" smtClean="0">
                <a:solidFill>
                  <a:srgbClr val="009900"/>
                </a:solidFill>
              </a:rPr>
              <a:t> of Knight’s Landing Intel processors, along with a newer and even faster Xeon processor blade</a:t>
            </a:r>
            <a:r>
              <a:rPr lang="en-US" sz="2400" dirty="0" smtClean="0"/>
              <a:t>. </a:t>
            </a:r>
          </a:p>
          <a:p>
            <a:r>
              <a:rPr lang="en-US" sz="2400" dirty="0" smtClean="0"/>
              <a:t>Stampede 2 has double the memory and bandwidth capacity, and a new inter-processor communication ability will deliver 100 Gigabits/second capacity. </a:t>
            </a:r>
          </a:p>
          <a:p>
            <a:r>
              <a:rPr lang="en-US" sz="2400" dirty="0" smtClean="0">
                <a:solidFill>
                  <a:schemeClr val="accent6"/>
                </a:solidFill>
              </a:rPr>
              <a:t>But more and better is coming… </a:t>
            </a:r>
            <a:endParaRPr lang="en-US" sz="2400" dirty="0">
              <a:solidFill>
                <a:schemeClr val="accent6"/>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1985396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47800"/>
            <a:ext cx="7543800" cy="533400"/>
          </a:xfrm>
        </p:spPr>
        <p:txBody>
          <a:bodyPr/>
          <a:lstStyle/>
          <a:p>
            <a:r>
              <a:rPr lang="en-US" sz="3600" dirty="0" smtClean="0">
                <a:solidFill>
                  <a:srgbClr val="C00000"/>
                </a:solidFill>
              </a:rPr>
              <a:t>Grandchild of Stampede, “Frontera”</a:t>
            </a:r>
            <a:endParaRPr lang="en-US" sz="3600" dirty="0">
              <a:solidFill>
                <a:srgbClr val="C00000"/>
              </a:solidFill>
            </a:endParaRPr>
          </a:p>
        </p:txBody>
      </p:sp>
      <p:sp>
        <p:nvSpPr>
          <p:cNvPr id="3" name="Content Placeholder 2"/>
          <p:cNvSpPr>
            <a:spLocks noGrp="1"/>
          </p:cNvSpPr>
          <p:nvPr>
            <p:ph idx="1"/>
          </p:nvPr>
        </p:nvSpPr>
        <p:spPr>
          <a:xfrm>
            <a:off x="685800" y="2286000"/>
            <a:ext cx="7772400" cy="3962400"/>
          </a:xfrm>
        </p:spPr>
        <p:txBody>
          <a:bodyPr/>
          <a:lstStyle/>
          <a:p>
            <a:r>
              <a:rPr lang="en-US" sz="2400" dirty="0" smtClean="0">
                <a:solidFill>
                  <a:srgbClr val="6600FF"/>
                </a:solidFill>
              </a:rPr>
              <a:t>A 3</a:t>
            </a:r>
            <a:r>
              <a:rPr lang="en-US" sz="2400" baseline="30000" dirty="0" smtClean="0">
                <a:solidFill>
                  <a:srgbClr val="6600FF"/>
                </a:solidFill>
              </a:rPr>
              <a:t>rd</a:t>
            </a:r>
            <a:r>
              <a:rPr lang="en-US" sz="2400" dirty="0" smtClean="0">
                <a:solidFill>
                  <a:srgbClr val="6600FF"/>
                </a:solidFill>
              </a:rPr>
              <a:t>-generation supercomputer is being built at present, the result of another NSF grant (of ~$60 M). </a:t>
            </a:r>
          </a:p>
          <a:p>
            <a:r>
              <a:rPr lang="en-US" sz="2400" dirty="0" smtClean="0"/>
              <a:t>Currently benchmarked at about </a:t>
            </a:r>
            <a:r>
              <a:rPr lang="en-US" sz="2400" dirty="0" smtClean="0">
                <a:solidFill>
                  <a:srgbClr val="FF0000"/>
                </a:solidFill>
              </a:rPr>
              <a:t>35-36 petaflops</a:t>
            </a:r>
            <a:r>
              <a:rPr lang="en-US" sz="2400" dirty="0" smtClean="0"/>
              <a:t>, with roughly double the memory and bandwidth capacity of Stampede 2, Frontera will be aimed at technology development as well as servicing nationwide computing needs. </a:t>
            </a:r>
          </a:p>
          <a:p>
            <a:r>
              <a:rPr lang="en-US" sz="2400" dirty="0" smtClean="0"/>
              <a:t>The ultimate goal will be a “Frontera 2” in 4-5 years, with a projected computational ability of up to </a:t>
            </a:r>
            <a:r>
              <a:rPr lang="en-US" sz="2400" dirty="0" smtClean="0">
                <a:solidFill>
                  <a:srgbClr val="FF0000"/>
                </a:solidFill>
              </a:rPr>
              <a:t>300-350 petaflops. </a:t>
            </a:r>
            <a:endParaRPr lang="en-US" sz="2400" dirty="0">
              <a:solidFill>
                <a:srgbClr val="FF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425946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153400" cy="533400"/>
          </a:xfrm>
        </p:spPr>
        <p:txBody>
          <a:bodyPr/>
          <a:lstStyle/>
          <a:p>
            <a:r>
              <a:rPr lang="en-US" sz="3200" dirty="0" smtClean="0">
                <a:solidFill>
                  <a:srgbClr val="C00000"/>
                </a:solidFill>
              </a:rPr>
              <a:t>Intel:  Sandy Bridge → Skylake</a:t>
            </a:r>
            <a:endParaRPr lang="en-US" sz="3200" dirty="0">
              <a:solidFill>
                <a:srgbClr val="C00000"/>
              </a:solidFill>
            </a:endParaRPr>
          </a:p>
        </p:txBody>
      </p:sp>
      <p:sp>
        <p:nvSpPr>
          <p:cNvPr id="3" name="Content Placeholder 2"/>
          <p:cNvSpPr>
            <a:spLocks noGrp="1"/>
          </p:cNvSpPr>
          <p:nvPr>
            <p:ph idx="1"/>
          </p:nvPr>
        </p:nvSpPr>
        <p:spPr>
          <a:xfrm>
            <a:off x="566552" y="2057400"/>
            <a:ext cx="8044048" cy="3962400"/>
          </a:xfrm>
        </p:spPr>
        <p:txBody>
          <a:bodyPr/>
          <a:lstStyle/>
          <a:p>
            <a:pPr>
              <a:spcBef>
                <a:spcPts val="0"/>
              </a:spcBef>
            </a:pPr>
            <a:r>
              <a:rPr lang="en-US" sz="2400" dirty="0" smtClean="0">
                <a:solidFill>
                  <a:srgbClr val="C00000"/>
                </a:solidFill>
              </a:rPr>
              <a:t>What about the “bread and butter” Intel PC CPU’s?  </a:t>
            </a:r>
          </a:p>
          <a:p>
            <a:pPr>
              <a:spcBef>
                <a:spcPts val="0"/>
              </a:spcBef>
            </a:pPr>
            <a:r>
              <a:rPr lang="en-US" sz="2400" dirty="0" smtClean="0"/>
              <a:t>In the last few years, the Intel CPU family has gone through a large number of minimum feature size manufacturing processes*:</a:t>
            </a:r>
          </a:p>
          <a:p>
            <a:pPr lvl="1">
              <a:spcBef>
                <a:spcPts val="0"/>
              </a:spcBef>
            </a:pPr>
            <a:r>
              <a:rPr lang="en-US" sz="2200" dirty="0" smtClean="0"/>
              <a:t>“</a:t>
            </a:r>
            <a:r>
              <a:rPr lang="en-US" sz="2200" dirty="0" smtClean="0">
                <a:solidFill>
                  <a:srgbClr val="C00000"/>
                </a:solidFill>
              </a:rPr>
              <a:t>Sandy Bridge” (32 nm)</a:t>
            </a:r>
            <a:r>
              <a:rPr lang="en-US" sz="2200" dirty="0" smtClean="0"/>
              <a:t> →</a:t>
            </a:r>
            <a:r>
              <a:rPr lang="en-US" sz="2200" dirty="0" smtClean="0">
                <a:solidFill>
                  <a:srgbClr val="6600FF"/>
                </a:solidFill>
              </a:rPr>
              <a:t>“Ivy Bridge” (22 nm, “FinFET”)</a:t>
            </a:r>
            <a:r>
              <a:rPr lang="en-US" sz="2200" dirty="0" smtClean="0"/>
              <a:t> → </a:t>
            </a:r>
            <a:r>
              <a:rPr lang="en-US" sz="2200" dirty="0" smtClean="0">
                <a:solidFill>
                  <a:srgbClr val="009900"/>
                </a:solidFill>
              </a:rPr>
              <a:t>“Haswell” (Optimized FinFET, 22 nm) </a:t>
            </a:r>
            <a:r>
              <a:rPr lang="en-US" sz="2200" dirty="0" smtClean="0"/>
              <a:t>→ </a:t>
            </a:r>
            <a:r>
              <a:rPr lang="en-US" sz="2200" dirty="0" smtClean="0">
                <a:solidFill>
                  <a:srgbClr val="E68900"/>
                </a:solidFill>
              </a:rPr>
              <a:t>“Broadwell” (14 nm) </a:t>
            </a:r>
            <a:r>
              <a:rPr lang="en-US" sz="2200" dirty="0"/>
              <a:t>→ </a:t>
            </a:r>
            <a:r>
              <a:rPr lang="en-US" sz="2200" dirty="0" smtClean="0">
                <a:solidFill>
                  <a:srgbClr val="FF0000"/>
                </a:solidFill>
              </a:rPr>
              <a:t>“Skylake” (14 nm, new architecture, optimized FinFET </a:t>
            </a:r>
            <a:r>
              <a:rPr lang="en-US" sz="2200" dirty="0"/>
              <a:t>→ </a:t>
            </a:r>
            <a:r>
              <a:rPr lang="en-US" sz="2200" dirty="0" smtClean="0">
                <a:solidFill>
                  <a:schemeClr val="accent1">
                    <a:lumMod val="75000"/>
                  </a:schemeClr>
                </a:solidFill>
              </a:rPr>
              <a:t>Kabylake (also 14 nm)</a:t>
            </a:r>
            <a:r>
              <a:rPr lang="en-US" sz="2200" dirty="0" smtClean="0"/>
              <a:t>.</a:t>
            </a:r>
            <a:r>
              <a:rPr lang="en-US" sz="2200" dirty="0" smtClean="0">
                <a:solidFill>
                  <a:srgbClr val="FF0000"/>
                </a:solidFill>
              </a:rPr>
              <a:t>    </a:t>
            </a:r>
          </a:p>
          <a:p>
            <a:pPr lvl="1">
              <a:spcBef>
                <a:spcPts val="0"/>
              </a:spcBef>
            </a:pPr>
            <a:r>
              <a:rPr lang="en-US" sz="2200" dirty="0" smtClean="0">
                <a:solidFill>
                  <a:srgbClr val="CC6600"/>
                </a:solidFill>
              </a:rPr>
              <a:t>Each generation has used less power, especially in the mobile-computing variants. </a:t>
            </a:r>
          </a:p>
          <a:p>
            <a:pPr>
              <a:spcBef>
                <a:spcPts val="0"/>
              </a:spcBef>
            </a:pPr>
            <a:r>
              <a:rPr lang="en-US" sz="2400" dirty="0" smtClean="0">
                <a:solidFill>
                  <a:srgbClr val="009900"/>
                </a:solidFill>
              </a:rPr>
              <a:t>The latest chips have better graphics </a:t>
            </a:r>
            <a:r>
              <a:rPr lang="en-US" sz="2400" dirty="0" smtClean="0">
                <a:solidFill>
                  <a:schemeClr val="accent1">
                    <a:lumMod val="75000"/>
                  </a:schemeClr>
                </a:solidFill>
              </a:rPr>
              <a:t>as well.  </a:t>
            </a: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5" name="TextBox 4"/>
          <p:cNvSpPr txBox="1"/>
          <p:nvPr/>
        </p:nvSpPr>
        <p:spPr>
          <a:xfrm>
            <a:off x="566552" y="6096000"/>
            <a:ext cx="7886261" cy="307777"/>
          </a:xfrm>
          <a:prstGeom prst="rect">
            <a:avLst/>
          </a:prstGeom>
          <a:noFill/>
        </p:spPr>
        <p:txBody>
          <a:bodyPr wrap="none" rtlCol="0">
            <a:spAutoFit/>
          </a:bodyPr>
          <a:lstStyle/>
          <a:p>
            <a:pPr algn="l"/>
            <a:r>
              <a:rPr lang="en-US" sz="1400" b="1" dirty="0" smtClean="0">
                <a:solidFill>
                  <a:srgbClr val="C00000"/>
                </a:solidFill>
              </a:rPr>
              <a:t>* Intel has odd MSF names, similar to Apple’s OS X updates – “Leopard,” “Snow Leopard,” “Lion.”</a:t>
            </a:r>
            <a:endParaRPr lang="en-US" sz="1400" b="1" dirty="0">
              <a:solidFill>
                <a:srgbClr val="C000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95400"/>
            <a:ext cx="5410200" cy="533400"/>
          </a:xfrm>
        </p:spPr>
        <p:txBody>
          <a:bodyPr/>
          <a:lstStyle/>
          <a:p>
            <a:r>
              <a:rPr lang="en-US" sz="3600" dirty="0" smtClean="0">
                <a:solidFill>
                  <a:srgbClr val="C00000"/>
                </a:solidFill>
              </a:rPr>
              <a:t>“Tick-Tock” Now Dead</a:t>
            </a:r>
            <a:endParaRPr lang="en-US" sz="3600" dirty="0">
              <a:solidFill>
                <a:srgbClr val="C00000"/>
              </a:solidFill>
            </a:endParaRPr>
          </a:p>
        </p:txBody>
      </p:sp>
      <p:sp>
        <p:nvSpPr>
          <p:cNvPr id="3" name="Content Placeholder 2"/>
          <p:cNvSpPr>
            <a:spLocks noGrp="1"/>
          </p:cNvSpPr>
          <p:nvPr>
            <p:ph idx="1"/>
          </p:nvPr>
        </p:nvSpPr>
        <p:spPr>
          <a:xfrm>
            <a:off x="685800" y="1905000"/>
            <a:ext cx="7772400" cy="4495800"/>
          </a:xfrm>
        </p:spPr>
        <p:txBody>
          <a:bodyPr/>
          <a:lstStyle/>
          <a:p>
            <a:pPr>
              <a:spcBef>
                <a:spcPts val="0"/>
              </a:spcBef>
            </a:pPr>
            <a:r>
              <a:rPr lang="en-US" sz="1800" dirty="0" smtClean="0">
                <a:solidFill>
                  <a:srgbClr val="6600FF"/>
                </a:solidFill>
              </a:rPr>
              <a:t>Intel has followed a “Tick-Tock” manufacturing strategy. </a:t>
            </a:r>
          </a:p>
          <a:p>
            <a:pPr lvl="1">
              <a:spcBef>
                <a:spcPts val="0"/>
              </a:spcBef>
            </a:pPr>
            <a:r>
              <a:rPr lang="en-US" dirty="0" smtClean="0">
                <a:solidFill>
                  <a:srgbClr val="FF0000"/>
                </a:solidFill>
              </a:rPr>
              <a:t>The “Tick” phase shrinks the MFS, while </a:t>
            </a:r>
            <a:r>
              <a:rPr lang="en-US" dirty="0" smtClean="0">
                <a:solidFill>
                  <a:srgbClr val="009900"/>
                </a:solidFill>
              </a:rPr>
              <a:t>“Tock” introduces a new microarchitecture. </a:t>
            </a:r>
            <a:r>
              <a:rPr lang="en-US" dirty="0" smtClean="0"/>
              <a:t>Intel violated this “rule” with Kabylake. </a:t>
            </a:r>
            <a:r>
              <a:rPr lang="en-US" dirty="0" smtClean="0">
                <a:solidFill>
                  <a:srgbClr val="009900"/>
                </a:solidFill>
              </a:rPr>
              <a:t> </a:t>
            </a:r>
          </a:p>
          <a:p>
            <a:pPr marL="0" indent="0">
              <a:buNone/>
            </a:pPr>
            <a:endParaRPr lang="en-US" sz="2200" dirty="0" smtClean="0">
              <a:solidFill>
                <a:srgbClr val="009900"/>
              </a:solidFill>
            </a:endParaRPr>
          </a:p>
          <a:p>
            <a:pPr marL="0" indent="0">
              <a:buNone/>
            </a:pPr>
            <a:endParaRPr lang="en-US" sz="2200" dirty="0">
              <a:solidFill>
                <a:srgbClr val="009900"/>
              </a:solidFill>
            </a:endParaRPr>
          </a:p>
          <a:p>
            <a:pPr marL="0" indent="0">
              <a:buNone/>
            </a:pPr>
            <a:endParaRPr lang="en-US" sz="2200" dirty="0" smtClean="0">
              <a:solidFill>
                <a:srgbClr val="009900"/>
              </a:solidFill>
            </a:endParaRPr>
          </a:p>
          <a:p>
            <a:pPr marL="0" indent="0">
              <a:buNone/>
            </a:pPr>
            <a:endParaRPr lang="en-US" sz="2400" dirty="0" smtClean="0">
              <a:solidFill>
                <a:srgbClr val="009900"/>
              </a:solidFill>
            </a:endParaRPr>
          </a:p>
          <a:p>
            <a:endParaRPr lang="en-US" sz="2400" dirty="0">
              <a:solidFill>
                <a:srgbClr val="0099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90836532"/>
              </p:ext>
            </p:extLst>
          </p:nvPr>
        </p:nvGraphicFramePr>
        <p:xfrm>
          <a:off x="1143000" y="2834640"/>
          <a:ext cx="7162801" cy="3566160"/>
        </p:xfrm>
        <a:graphic>
          <a:graphicData uri="http://schemas.openxmlformats.org/drawingml/2006/table">
            <a:tbl>
              <a:tblPr firstRow="1" bandRow="1">
                <a:tableStyleId>{5C22544A-7EE6-4342-B048-85BDC9FD1C3A}</a:tableStyleId>
              </a:tblPr>
              <a:tblGrid>
                <a:gridCol w="1893614"/>
                <a:gridCol w="5269187"/>
              </a:tblGrid>
              <a:tr h="351692">
                <a:tc>
                  <a:txBody>
                    <a:bodyPr/>
                    <a:lstStyle/>
                    <a:p>
                      <a:pPr algn="ctr"/>
                      <a:r>
                        <a:rPr lang="en-US" b="1" dirty="0" smtClean="0">
                          <a:solidFill>
                            <a:srgbClr val="996633"/>
                          </a:solidFill>
                        </a:rPr>
                        <a:t>Tick</a:t>
                      </a:r>
                      <a:endParaRPr lang="en-US" b="1" dirty="0">
                        <a:solidFill>
                          <a:srgbClr val="9966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996633"/>
                          </a:solidFill>
                        </a:rPr>
                        <a:t>Westmere (January, 2010, 32 nm)</a:t>
                      </a:r>
                      <a:endParaRPr lang="en-US" b="1" dirty="0">
                        <a:solidFill>
                          <a:srgbClr val="9966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1692">
                <a:tc>
                  <a:txBody>
                    <a:bodyPr/>
                    <a:lstStyle/>
                    <a:p>
                      <a:pPr algn="ctr"/>
                      <a:r>
                        <a:rPr lang="en-US" b="1" dirty="0" smtClean="0">
                          <a:solidFill>
                            <a:srgbClr val="C00000"/>
                          </a:solidFill>
                        </a:rPr>
                        <a:t>Tock</a:t>
                      </a:r>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C00000"/>
                          </a:solidFill>
                        </a:rPr>
                        <a:t>Sandy Bridge (January,</a:t>
                      </a:r>
                      <a:r>
                        <a:rPr lang="en-US" b="1" baseline="0" dirty="0" smtClean="0">
                          <a:solidFill>
                            <a:srgbClr val="C00000"/>
                          </a:solidFill>
                        </a:rPr>
                        <a:t> 2011, 32 nm) </a:t>
                      </a:r>
                      <a:endParaRPr lang="en-US" b="1" dirty="0" smtClean="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1692">
                <a:tc>
                  <a:txBody>
                    <a:bodyPr/>
                    <a:lstStyle/>
                    <a:p>
                      <a:pPr algn="ctr"/>
                      <a:r>
                        <a:rPr lang="en-US" b="1" dirty="0" smtClean="0">
                          <a:solidFill>
                            <a:srgbClr val="009900"/>
                          </a:solidFill>
                        </a:rPr>
                        <a:t>Tick</a:t>
                      </a:r>
                      <a:endParaRPr lang="en-US" b="1" dirty="0">
                        <a:solidFill>
                          <a:srgbClr val="0099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009900"/>
                          </a:solidFill>
                        </a:rPr>
                        <a:t>Ivy Bridge (April, 2012, 22</a:t>
                      </a:r>
                      <a:r>
                        <a:rPr lang="en-US" b="1" baseline="0" dirty="0" smtClean="0">
                          <a:solidFill>
                            <a:srgbClr val="009900"/>
                          </a:solidFill>
                        </a:rPr>
                        <a:t> nm</a:t>
                      </a:r>
                      <a:r>
                        <a:rPr lang="en-US" b="1" dirty="0" smtClean="0">
                          <a:solidFill>
                            <a:srgbClr val="009900"/>
                          </a:solidFill>
                        </a:rPr>
                        <a:t>) </a:t>
                      </a:r>
                      <a:endParaRPr lang="en-US" b="1" dirty="0">
                        <a:solidFill>
                          <a:srgbClr val="0099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1692">
                <a:tc>
                  <a:txBody>
                    <a:bodyPr/>
                    <a:lstStyle/>
                    <a:p>
                      <a:pPr algn="ctr"/>
                      <a:r>
                        <a:rPr lang="en-US" b="1" dirty="0" smtClean="0">
                          <a:solidFill>
                            <a:srgbClr val="6600FF"/>
                          </a:solidFill>
                        </a:rPr>
                        <a:t>Tock</a:t>
                      </a:r>
                      <a:endParaRPr lang="en-US" b="1" dirty="0">
                        <a:solidFill>
                          <a:srgbClr val="66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6600FF"/>
                          </a:solidFill>
                        </a:rPr>
                        <a:t>Haswell (June, 2013, 22 nm)</a:t>
                      </a:r>
                      <a:endParaRPr lang="en-US" b="1" dirty="0">
                        <a:solidFill>
                          <a:srgbClr val="66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1692">
                <a:tc>
                  <a:txBody>
                    <a:bodyPr/>
                    <a:lstStyle/>
                    <a:p>
                      <a:pPr algn="ctr"/>
                      <a:r>
                        <a:rPr lang="en-US" b="1" dirty="0" smtClean="0">
                          <a:solidFill>
                            <a:srgbClr val="FF0000"/>
                          </a:solidFill>
                        </a:rPr>
                        <a:t>Tick</a:t>
                      </a:r>
                      <a:endParaRPr lang="en-US"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FF0000"/>
                          </a:solidFill>
                        </a:rPr>
                        <a:t>Broadwell (October,</a:t>
                      </a:r>
                      <a:r>
                        <a:rPr lang="en-US" b="1" baseline="0" dirty="0" smtClean="0">
                          <a:solidFill>
                            <a:srgbClr val="FF0000"/>
                          </a:solidFill>
                        </a:rPr>
                        <a:t> 2014, 14 nm) </a:t>
                      </a:r>
                      <a:endParaRPr lang="en-US"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1692">
                <a:tc>
                  <a:txBody>
                    <a:bodyPr/>
                    <a:lstStyle/>
                    <a:p>
                      <a:pPr algn="ctr"/>
                      <a:r>
                        <a:rPr lang="en-US" b="1" dirty="0" smtClean="0">
                          <a:solidFill>
                            <a:srgbClr val="FF9900"/>
                          </a:solidFill>
                        </a:rPr>
                        <a:t>Tock</a:t>
                      </a:r>
                      <a:endParaRPr lang="en-US" b="1" dirty="0">
                        <a:solidFill>
                          <a:srgbClr val="FF99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FF9900"/>
                          </a:solidFill>
                        </a:rPr>
                        <a:t>Sky Lake (Mid-2015, 14 nm)</a:t>
                      </a:r>
                      <a:endParaRPr lang="en-US" b="1" dirty="0">
                        <a:solidFill>
                          <a:srgbClr val="FF99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1692">
                <a:tc>
                  <a:txBody>
                    <a:bodyPr/>
                    <a:lstStyle/>
                    <a:p>
                      <a:pPr algn="ctr"/>
                      <a:r>
                        <a:rPr lang="en-US" b="1" dirty="0" smtClean="0">
                          <a:solidFill>
                            <a:srgbClr val="7030A0"/>
                          </a:solidFill>
                        </a:rPr>
                        <a:t>Tock</a:t>
                      </a:r>
                      <a:endParaRPr lang="en-US" b="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7030A0"/>
                          </a:solidFill>
                        </a:rPr>
                        <a:t>Kaby Lake (2017—14 nm) </a:t>
                      </a:r>
                      <a:endParaRPr lang="en-US" b="1"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461">
                <a:tc>
                  <a:txBody>
                    <a:bodyPr/>
                    <a:lstStyle/>
                    <a:p>
                      <a:pPr algn="ctr"/>
                      <a:r>
                        <a:rPr lang="en-US" b="1" dirty="0" smtClean="0">
                          <a:solidFill>
                            <a:schemeClr val="accent5">
                              <a:lumMod val="75000"/>
                            </a:schemeClr>
                          </a:solidFill>
                        </a:rPr>
                        <a:t>Tick?</a:t>
                      </a:r>
                      <a:endParaRPr lang="en-US" b="1"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5">
                              <a:lumMod val="75000"/>
                            </a:schemeClr>
                          </a:solidFill>
                        </a:rPr>
                        <a:t>Cannon Lake/Coffee Lake/Whisky Lake? (2018?—10 nm)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1692">
                <a:tc>
                  <a:txBody>
                    <a:bodyPr/>
                    <a:lstStyle/>
                    <a:p>
                      <a:pPr algn="ctr"/>
                      <a:r>
                        <a:rPr lang="en-US" b="1" dirty="0" smtClean="0">
                          <a:solidFill>
                            <a:srgbClr val="C00000"/>
                          </a:solidFill>
                        </a:rPr>
                        <a:t>Tock?</a:t>
                      </a:r>
                      <a:endParaRPr lang="en-US"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Ice Lake (2018/19—MSF stated as “10 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9178267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001000" cy="533400"/>
          </a:xfrm>
        </p:spPr>
        <p:txBody>
          <a:bodyPr/>
          <a:lstStyle/>
          <a:p>
            <a:r>
              <a:rPr lang="en-US" dirty="0" smtClean="0">
                <a:solidFill>
                  <a:srgbClr val="C00000"/>
                </a:solidFill>
              </a:rPr>
              <a:t>Meet “Process-Architecture-Optimization” </a:t>
            </a:r>
            <a:r>
              <a:rPr lang="en-US" dirty="0">
                <a:solidFill>
                  <a:srgbClr val="C00000"/>
                </a:solidFill>
              </a:rPr>
              <a:t>(PAO)</a:t>
            </a: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4993"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813"/>
          <a:stretch/>
        </p:blipFill>
        <p:spPr bwMode="auto">
          <a:xfrm>
            <a:off x="1219200" y="1981200"/>
            <a:ext cx="6604000" cy="434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871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Later-Gen MIPS  With Registers</a:t>
            </a:r>
            <a:endParaRPr lang="en-US" dirty="0"/>
          </a:p>
        </p:txBody>
      </p:sp>
      <p:sp>
        <p:nvSpPr>
          <p:cNvPr id="3" name="Footer Placeholder 2"/>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https://upload.wikimedia.org/wikipedia/commons/thumb/6/6c/IDT_R4700_diephoto2.jpg/220px-IDT_R4700_diephot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107096"/>
            <a:ext cx="4267200" cy="41702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33400" y="2362200"/>
            <a:ext cx="6629400" cy="2900065"/>
            <a:chOff x="533400" y="2362200"/>
            <a:chExt cx="6629400" cy="2900065"/>
          </a:xfrm>
        </p:grpSpPr>
        <p:sp>
          <p:nvSpPr>
            <p:cNvPr id="4" name="TextBox 3"/>
            <p:cNvSpPr txBox="1"/>
            <p:nvPr/>
          </p:nvSpPr>
          <p:spPr>
            <a:xfrm>
              <a:off x="533400" y="2362200"/>
              <a:ext cx="3733800" cy="1569660"/>
            </a:xfrm>
            <a:prstGeom prst="rect">
              <a:avLst/>
            </a:prstGeom>
            <a:noFill/>
          </p:spPr>
          <p:txBody>
            <a:bodyPr wrap="square" rtlCol="0">
              <a:spAutoFit/>
            </a:bodyPr>
            <a:lstStyle/>
            <a:p>
              <a:pPr algn="l"/>
              <a:r>
                <a:rPr lang="en-US" b="1" dirty="0" smtClean="0">
                  <a:solidFill>
                    <a:srgbClr val="FF0000"/>
                  </a:solidFill>
                </a:rPr>
                <a:t>Later-generation MIPS</a:t>
              </a:r>
            </a:p>
            <a:p>
              <a:pPr algn="l"/>
              <a:r>
                <a:rPr lang="en-US" b="1" dirty="0" smtClean="0">
                  <a:solidFill>
                    <a:srgbClr val="FF0000"/>
                  </a:solidFill>
                </a:rPr>
                <a:t>(“Orion”) processor showing multiple registers (fixed and floating point) </a:t>
              </a:r>
              <a:endParaRPr lang="en-US" b="1" dirty="0">
                <a:solidFill>
                  <a:srgbClr val="FF0000"/>
                </a:solidFill>
              </a:endParaRPr>
            </a:p>
          </p:txBody>
        </p:sp>
        <p:sp>
          <p:nvSpPr>
            <p:cNvPr id="5" name="TextBox 4"/>
            <p:cNvSpPr txBox="1"/>
            <p:nvPr/>
          </p:nvSpPr>
          <p:spPr>
            <a:xfrm>
              <a:off x="1340173" y="4800600"/>
              <a:ext cx="1923989" cy="461665"/>
            </a:xfrm>
            <a:prstGeom prst="rect">
              <a:avLst/>
            </a:prstGeom>
            <a:noFill/>
          </p:spPr>
          <p:txBody>
            <a:bodyPr wrap="none" rtlCol="0">
              <a:spAutoFit/>
            </a:bodyPr>
            <a:lstStyle/>
            <a:p>
              <a:r>
                <a:rPr lang="en-US" b="1" dirty="0" smtClean="0">
                  <a:solidFill>
                    <a:srgbClr val="FF0000"/>
                  </a:solidFill>
                </a:rPr>
                <a:t>Register area</a:t>
              </a:r>
              <a:endParaRPr lang="en-US" b="1" dirty="0">
                <a:solidFill>
                  <a:srgbClr val="FF0000"/>
                </a:solidFill>
              </a:endParaRPr>
            </a:p>
          </p:txBody>
        </p:sp>
        <p:cxnSp>
          <p:nvCxnSpPr>
            <p:cNvPr id="7" name="Straight Arrow Connector 6"/>
            <p:cNvCxnSpPr>
              <a:stCxn id="5" idx="3"/>
              <a:endCxn id="8" idx="2"/>
            </p:cNvCxnSpPr>
            <p:nvPr/>
          </p:nvCxnSpPr>
          <p:spPr bwMode="auto">
            <a:xfrm flipV="1">
              <a:off x="3264162" y="4045227"/>
              <a:ext cx="2527038" cy="98620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Oval 7"/>
            <p:cNvSpPr/>
            <p:nvPr/>
          </p:nvSpPr>
          <p:spPr bwMode="auto">
            <a:xfrm>
              <a:off x="5791200" y="3816627"/>
              <a:ext cx="1371600" cy="45720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grpSp>
      <p:pic>
        <p:nvPicPr>
          <p:cNvPr id="6"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63166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 nM Production Problems</a:t>
            </a:r>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grpSp>
        <p:nvGrpSpPr>
          <p:cNvPr id="7" name="Group 6"/>
          <p:cNvGrpSpPr/>
          <p:nvPr/>
        </p:nvGrpSpPr>
        <p:grpSpPr>
          <a:xfrm>
            <a:off x="281609" y="2045722"/>
            <a:ext cx="8478079" cy="4205655"/>
            <a:chOff x="281609" y="2045722"/>
            <a:chExt cx="8478079" cy="4205655"/>
          </a:xfrm>
        </p:grpSpPr>
        <p:pic>
          <p:nvPicPr>
            <p:cNvPr id="87042" name="Picture 2" descr="http://images.anandtech.com/doci/8367/14nmCar_678x452.jpg"/>
            <p:cNvPicPr>
              <a:picLocks noChangeAspect="1" noChangeArrowheads="1"/>
            </p:cNvPicPr>
            <p:nvPr/>
          </p:nvPicPr>
          <p:blipFill rotWithShape="1">
            <a:blip r:embed="rId3">
              <a:extLst>
                <a:ext uri="{28A0092B-C50C-407E-A947-70E740481C1C}">
                  <a14:useLocalDpi xmlns:a14="http://schemas.microsoft.com/office/drawing/2010/main" val="0"/>
                </a:ext>
              </a:extLst>
            </a:blip>
            <a:srcRect l="15283" t="14470" r="17635" b="10771"/>
            <a:stretch/>
          </p:blipFill>
          <p:spPr bwMode="auto">
            <a:xfrm>
              <a:off x="5181600" y="2045722"/>
              <a:ext cx="3182176" cy="1992878"/>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http://images.anandtech.com/doci/8367/14nmInterconnect_575px.jpg"/>
            <p:cNvPicPr>
              <a:picLocks noChangeAspect="1" noChangeArrowheads="1"/>
            </p:cNvPicPr>
            <p:nvPr/>
          </p:nvPicPr>
          <p:blipFill rotWithShape="1">
            <a:blip r:embed="rId4">
              <a:extLst>
                <a:ext uri="{28A0092B-C50C-407E-A947-70E740481C1C}">
                  <a14:useLocalDpi xmlns:a14="http://schemas.microsoft.com/office/drawing/2010/main" val="0"/>
                </a:ext>
              </a:extLst>
            </a:blip>
            <a:srcRect l="14213" t="13940" r="12990" b="17317"/>
            <a:stretch/>
          </p:blipFill>
          <p:spPr bwMode="auto">
            <a:xfrm>
              <a:off x="4876800" y="4038600"/>
              <a:ext cx="3882888" cy="2060475"/>
            </a:xfrm>
            <a:prstGeom prst="rect">
              <a:avLst/>
            </a:prstGeom>
            <a:noFill/>
            <a:extLst>
              <a:ext uri="{909E8E84-426E-40DD-AFC4-6F175D3DCCD1}">
                <a14:hiddenFill xmlns:a14="http://schemas.microsoft.com/office/drawing/2010/main">
                  <a:solidFill>
                    <a:srgbClr val="FFFFFF"/>
                  </a:solidFill>
                </a14:hiddenFill>
              </a:ext>
            </a:extLst>
          </p:spPr>
        </p:pic>
        <p:pic>
          <p:nvPicPr>
            <p:cNvPr id="87046" name="Picture 6" descr="http://images.anandtech.com/doci/8367/14nmFeatureSize_575px.png"/>
            <p:cNvPicPr>
              <a:picLocks noChangeAspect="1" noChangeArrowheads="1"/>
            </p:cNvPicPr>
            <p:nvPr/>
          </p:nvPicPr>
          <p:blipFill rotWithShape="1">
            <a:blip r:embed="rId5">
              <a:extLst>
                <a:ext uri="{28A0092B-C50C-407E-A947-70E740481C1C}">
                  <a14:useLocalDpi xmlns:a14="http://schemas.microsoft.com/office/drawing/2010/main" val="0"/>
                </a:ext>
              </a:extLst>
            </a:blip>
            <a:srcRect l="4959" t="5550" r="19705"/>
            <a:stretch/>
          </p:blipFill>
          <p:spPr bwMode="auto">
            <a:xfrm>
              <a:off x="357808" y="2057400"/>
              <a:ext cx="4359341" cy="30711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1609" y="5235714"/>
              <a:ext cx="4343400" cy="1015663"/>
            </a:xfrm>
            <a:prstGeom prst="rect">
              <a:avLst/>
            </a:prstGeom>
            <a:noFill/>
          </p:spPr>
          <p:txBody>
            <a:bodyPr wrap="square" rtlCol="0">
              <a:spAutoFit/>
            </a:bodyPr>
            <a:lstStyle/>
            <a:p>
              <a:pPr algn="l"/>
              <a:r>
                <a:rPr lang="en-US" sz="2000" b="1" dirty="0" smtClean="0">
                  <a:solidFill>
                    <a:srgbClr val="FF0000"/>
                  </a:solidFill>
                </a:rPr>
                <a:t>Intel has had problems with 14 nm scaling. They appear to be having </a:t>
              </a:r>
              <a:r>
                <a:rPr lang="en-US" sz="2000" b="1" u="sng" dirty="0" smtClean="0"/>
                <a:t>the same problems</a:t>
              </a:r>
              <a:r>
                <a:rPr lang="en-US" sz="2000" b="1" dirty="0" smtClean="0">
                  <a:solidFill>
                    <a:srgbClr val="FF0000"/>
                  </a:solidFill>
                </a:rPr>
                <a:t> with 10 nm. </a:t>
              </a:r>
              <a:endParaRPr lang="en-US" sz="2000" b="1" dirty="0">
                <a:solidFill>
                  <a:srgbClr val="FF0000"/>
                </a:solidFill>
              </a:endParaRPr>
            </a:p>
          </p:txBody>
        </p:sp>
      </p:grpSp>
    </p:spTree>
    <p:extLst>
      <p:ext uri="{BB962C8B-B14F-4D97-AF65-F5344CB8AC3E}">
        <p14:creationId xmlns:p14="http://schemas.microsoft.com/office/powerpoint/2010/main" val="39392962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534400" cy="533400"/>
          </a:xfrm>
        </p:spPr>
        <p:txBody>
          <a:bodyPr/>
          <a:lstStyle/>
          <a:p>
            <a:r>
              <a:rPr lang="en-US" dirty="0" smtClean="0">
                <a:solidFill>
                  <a:srgbClr val="C00000"/>
                </a:solidFill>
              </a:rPr>
              <a:t>What Comes Next in Intel’s “PAO” Development</a:t>
            </a:r>
            <a:endParaRPr lang="en-US" dirty="0"/>
          </a:p>
        </p:txBody>
      </p:sp>
      <p:sp>
        <p:nvSpPr>
          <p:cNvPr id="3" name="Content Placeholder 2"/>
          <p:cNvSpPr>
            <a:spLocks noGrp="1"/>
          </p:cNvSpPr>
          <p:nvPr>
            <p:ph idx="1"/>
          </p:nvPr>
        </p:nvSpPr>
        <p:spPr>
          <a:xfrm>
            <a:off x="685800" y="2514600"/>
            <a:ext cx="7772400" cy="3505200"/>
          </a:xfrm>
        </p:spPr>
        <p:txBody>
          <a:bodyPr/>
          <a:lstStyle/>
          <a:p>
            <a:r>
              <a:rPr lang="en-US" dirty="0" smtClean="0"/>
              <a:t>Intel has </a:t>
            </a:r>
            <a:r>
              <a:rPr lang="en-US" dirty="0" smtClean="0">
                <a:solidFill>
                  <a:srgbClr val="FF0000"/>
                </a:solidFill>
              </a:rPr>
              <a:t>missed the boat </a:t>
            </a:r>
            <a:r>
              <a:rPr lang="en-US" dirty="0" smtClean="0"/>
              <a:t>in recent </a:t>
            </a:r>
            <a:r>
              <a:rPr lang="en-US" u="sng" dirty="0" smtClean="0"/>
              <a:t>MFS development</a:t>
            </a:r>
            <a:r>
              <a:rPr lang="en-US" dirty="0" smtClean="0"/>
              <a:t>. </a:t>
            </a:r>
          </a:p>
          <a:p>
            <a:r>
              <a:rPr lang="en-US" dirty="0" smtClean="0"/>
              <a:t>It scheduled </a:t>
            </a:r>
            <a:r>
              <a:rPr lang="en-US" dirty="0" smtClean="0">
                <a:solidFill>
                  <a:srgbClr val="6600FF"/>
                </a:solidFill>
              </a:rPr>
              <a:t>10 nM </a:t>
            </a:r>
            <a:r>
              <a:rPr lang="en-US" dirty="0" smtClean="0"/>
              <a:t>to happen last year (2018). </a:t>
            </a:r>
          </a:p>
          <a:p>
            <a:r>
              <a:rPr lang="en-US" u="sng" dirty="0" smtClean="0">
                <a:solidFill>
                  <a:srgbClr val="FF0000"/>
                </a:solidFill>
              </a:rPr>
              <a:t>But Samsung has been producing </a:t>
            </a:r>
            <a:r>
              <a:rPr lang="en-US" u="sng" dirty="0" smtClean="0">
                <a:solidFill>
                  <a:srgbClr val="009900"/>
                </a:solidFill>
              </a:rPr>
              <a:t>10 nM memories </a:t>
            </a:r>
            <a:r>
              <a:rPr lang="en-US" u="sng" dirty="0" smtClean="0">
                <a:solidFill>
                  <a:srgbClr val="FF0000"/>
                </a:solidFill>
              </a:rPr>
              <a:t>for some time</a:t>
            </a:r>
            <a:r>
              <a:rPr lang="en-US" dirty="0" smtClean="0">
                <a:solidFill>
                  <a:srgbClr val="FF0000"/>
                </a:solidFill>
              </a:rPr>
              <a:t>!</a:t>
            </a:r>
          </a:p>
          <a:p>
            <a:r>
              <a:rPr lang="en-US" dirty="0" smtClean="0"/>
              <a:t>What then? Based on delays so far, Intel now projects </a:t>
            </a:r>
            <a:r>
              <a:rPr lang="en-US" dirty="0" smtClean="0">
                <a:solidFill>
                  <a:srgbClr val="FF0000"/>
                </a:solidFill>
              </a:rPr>
              <a:t>launching 7 NM in late 2020 (see chart)</a:t>
            </a:r>
            <a:r>
              <a:rPr lang="en-US" dirty="0" smtClean="0"/>
              <a:t>. </a:t>
            </a:r>
          </a:p>
          <a:p>
            <a:r>
              <a:rPr lang="en-US" dirty="0" smtClean="0">
                <a:solidFill>
                  <a:schemeClr val="accent6"/>
                </a:solidFill>
              </a:rPr>
              <a:t>They </a:t>
            </a:r>
            <a:r>
              <a:rPr lang="en-US" dirty="0" smtClean="0">
                <a:solidFill>
                  <a:srgbClr val="FF0000"/>
                </a:solidFill>
              </a:rPr>
              <a:t>still claim</a:t>
            </a:r>
            <a:r>
              <a:rPr lang="en-US" dirty="0" smtClean="0">
                <a:solidFill>
                  <a:schemeClr val="accent6"/>
                </a:solidFill>
              </a:rPr>
              <a:t> that 5 nM will happen by 2022/2023</a:t>
            </a:r>
            <a:r>
              <a:rPr lang="en-US" dirty="0" smtClean="0"/>
              <a:t>.  </a:t>
            </a:r>
          </a:p>
          <a:p>
            <a:r>
              <a:rPr lang="en-US" dirty="0" smtClean="0"/>
              <a:t>That appears very optimistic based on PAO.</a:t>
            </a:r>
            <a:endParaRPr lang="en-US" dirty="0"/>
          </a:p>
          <a:p>
            <a:r>
              <a:rPr lang="en-US" dirty="0" smtClean="0"/>
              <a:t>Moore’s law, while not officially dead, is quite ill. </a:t>
            </a:r>
            <a:r>
              <a:rPr lang="en-US" dirty="0" smtClean="0">
                <a:solidFill>
                  <a:srgbClr val="FF0000"/>
                </a:solidFill>
              </a:rPr>
              <a:t>And probably on its last legs.</a:t>
            </a:r>
            <a:r>
              <a:rPr lang="en-US" dirty="0" smtClean="0"/>
              <a:t> </a:t>
            </a:r>
          </a:p>
          <a:p>
            <a:r>
              <a:rPr lang="en-US" dirty="0" smtClean="0">
                <a:solidFill>
                  <a:srgbClr val="33CC33"/>
                </a:solidFill>
              </a:rPr>
              <a:t>More on Moore’s </a:t>
            </a:r>
            <a:r>
              <a:rPr lang="en-US" dirty="0" smtClean="0"/>
              <a:t>in a moment! </a:t>
            </a:r>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12132683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36194" name="Rectangle 2"/>
          <p:cNvSpPr>
            <a:spLocks noGrp="1" noChangeArrowheads="1"/>
          </p:cNvSpPr>
          <p:nvPr>
            <p:ph type="title"/>
          </p:nvPr>
        </p:nvSpPr>
        <p:spPr>
          <a:xfrm>
            <a:off x="533400" y="1447800"/>
            <a:ext cx="8077200" cy="533400"/>
          </a:xfrm>
          <a:ln/>
        </p:spPr>
        <p:txBody>
          <a:bodyPr/>
          <a:lstStyle/>
          <a:p>
            <a:r>
              <a:rPr lang="en-US" sz="4000" dirty="0" smtClean="0">
                <a:solidFill>
                  <a:srgbClr val="CC0000"/>
                </a:solidFill>
              </a:rPr>
              <a:t>Will We Need Graphics </a:t>
            </a:r>
            <a:r>
              <a:rPr lang="en-US" sz="4000" dirty="0">
                <a:solidFill>
                  <a:srgbClr val="CC0000"/>
                </a:solidFill>
              </a:rPr>
              <a:t>Processors?</a:t>
            </a:r>
          </a:p>
        </p:txBody>
      </p:sp>
      <p:sp>
        <p:nvSpPr>
          <p:cNvPr id="136195" name="Rectangle 3"/>
          <p:cNvSpPr>
            <a:spLocks noGrp="1" noChangeArrowheads="1"/>
          </p:cNvSpPr>
          <p:nvPr>
            <p:ph type="body" idx="1"/>
          </p:nvPr>
        </p:nvSpPr>
        <p:spPr>
          <a:xfrm>
            <a:off x="609600" y="2362200"/>
            <a:ext cx="7924800" cy="3733800"/>
          </a:xfrm>
        </p:spPr>
        <p:txBody>
          <a:bodyPr/>
          <a:lstStyle/>
          <a:p>
            <a:pPr>
              <a:spcBef>
                <a:spcPts val="0"/>
              </a:spcBef>
            </a:pPr>
            <a:r>
              <a:rPr lang="en-US" sz="2400" dirty="0" smtClean="0"/>
              <a:t>For high-performance graphics (e.g., video games), PC gamers </a:t>
            </a:r>
            <a:r>
              <a:rPr lang="en-US" sz="2400" dirty="0"/>
              <a:t>add </a:t>
            </a:r>
            <a:r>
              <a:rPr lang="en-US" sz="2400" dirty="0" smtClean="0"/>
              <a:t>one or more high-performance </a:t>
            </a:r>
            <a:r>
              <a:rPr lang="en-US" sz="2400" dirty="0"/>
              <a:t>video </a:t>
            </a:r>
            <a:r>
              <a:rPr lang="en-US" sz="2400" dirty="0" smtClean="0"/>
              <a:t>cards.  </a:t>
            </a:r>
            <a:endParaRPr lang="en-US" sz="2400" dirty="0"/>
          </a:p>
          <a:p>
            <a:pPr>
              <a:spcBef>
                <a:spcPts val="0"/>
              </a:spcBef>
            </a:pPr>
            <a:r>
              <a:rPr lang="en-US" sz="2400" dirty="0" smtClean="0">
                <a:solidFill>
                  <a:srgbClr val="CC0000"/>
                </a:solidFill>
              </a:rPr>
              <a:t>With many-core chips, that may not be necessary.  Many of the cores may be used for graphics generation. </a:t>
            </a:r>
            <a:r>
              <a:rPr lang="en-US" sz="2400" dirty="0" smtClean="0">
                <a:solidFill>
                  <a:srgbClr val="009900"/>
                </a:solidFill>
              </a:rPr>
              <a:t> </a:t>
            </a:r>
          </a:p>
          <a:p>
            <a:pPr>
              <a:spcBef>
                <a:spcPts val="0"/>
              </a:spcBef>
            </a:pPr>
            <a:r>
              <a:rPr lang="en-US" sz="2400" dirty="0" smtClean="0">
                <a:solidFill>
                  <a:srgbClr val="009900"/>
                </a:solidFill>
              </a:rPr>
              <a:t>Better still, put GPU’s on the chip! Interestingly enough, </a:t>
            </a:r>
            <a:r>
              <a:rPr lang="en-US" sz="2400" u="sng" dirty="0" smtClean="0">
                <a:solidFill>
                  <a:srgbClr val="009900"/>
                </a:solidFill>
              </a:rPr>
              <a:t>Intel and nVidia signed a cross-licensing agreement in 2012, giving Intel access to nVidia’s GPU designs</a:t>
            </a:r>
            <a:r>
              <a:rPr lang="en-US" sz="2400" dirty="0" smtClean="0">
                <a:solidFill>
                  <a:srgbClr val="009900"/>
                </a:solidFill>
              </a:rPr>
              <a:t>.  </a:t>
            </a:r>
            <a:endParaRPr lang="en-US" sz="2400" dirty="0" smtClean="0">
              <a:solidFill>
                <a:srgbClr val="CC0000"/>
              </a:solidFill>
            </a:endParaRPr>
          </a:p>
          <a:p>
            <a:pPr>
              <a:spcBef>
                <a:spcPts val="0"/>
              </a:spcBef>
            </a:pPr>
            <a:r>
              <a:rPr lang="en-US" sz="2400" dirty="0" smtClean="0">
                <a:solidFill>
                  <a:schemeClr val="accent6"/>
                </a:solidFill>
              </a:rPr>
              <a:t>For Skylake and forward, it appears that </a:t>
            </a:r>
            <a:r>
              <a:rPr lang="en-US" sz="2400" u="sng" dirty="0" smtClean="0">
                <a:solidFill>
                  <a:schemeClr val="accent6"/>
                </a:solidFill>
              </a:rPr>
              <a:t>graphics processors are included as CPU cores in some cases</a:t>
            </a:r>
            <a:r>
              <a:rPr lang="en-US" sz="2400" dirty="0" smtClean="0">
                <a:solidFill>
                  <a:schemeClr val="accent6"/>
                </a:solidFill>
              </a:rPr>
              <a:t>.  Graphics cards may become unnecessary! </a:t>
            </a:r>
            <a:endParaRPr lang="en-US" sz="2400" dirty="0">
              <a:solidFill>
                <a:schemeClr val="accent6"/>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C00000"/>
                </a:solidFill>
              </a:rPr>
              <a:t>The End of Moore’s Law?</a:t>
            </a:r>
            <a:endParaRPr lang="en-US" sz="3600" dirty="0"/>
          </a:p>
        </p:txBody>
      </p:sp>
      <p:sp>
        <p:nvSpPr>
          <p:cNvPr id="3" name="Content Placeholder 2"/>
          <p:cNvSpPr>
            <a:spLocks noGrp="1"/>
          </p:cNvSpPr>
          <p:nvPr>
            <p:ph idx="1"/>
          </p:nvPr>
        </p:nvSpPr>
        <p:spPr/>
        <p:txBody>
          <a:bodyPr/>
          <a:lstStyle/>
          <a:p>
            <a:pPr>
              <a:spcBef>
                <a:spcPts val="0"/>
              </a:spcBef>
            </a:pPr>
            <a:r>
              <a:rPr lang="en-US" dirty="0" smtClean="0">
                <a:solidFill>
                  <a:schemeClr val="accent6"/>
                </a:solidFill>
              </a:rPr>
              <a:t>“Moore’s Law” appeared in </a:t>
            </a:r>
            <a:r>
              <a:rPr lang="en-US" dirty="0">
                <a:solidFill>
                  <a:schemeClr val="accent6"/>
                </a:solidFill>
              </a:rPr>
              <a:t>an article by </a:t>
            </a:r>
            <a:r>
              <a:rPr lang="en-US" dirty="0" smtClean="0">
                <a:solidFill>
                  <a:schemeClr val="accent6"/>
                </a:solidFill>
              </a:rPr>
              <a:t>Gordon Moore (then CEO of Intel) </a:t>
            </a:r>
            <a:r>
              <a:rPr lang="en-US" dirty="0">
                <a:solidFill>
                  <a:schemeClr val="accent6"/>
                </a:solidFill>
              </a:rPr>
              <a:t>written in </a:t>
            </a:r>
            <a:r>
              <a:rPr lang="en-US" dirty="0" smtClean="0">
                <a:solidFill>
                  <a:schemeClr val="accent6"/>
                </a:solidFill>
              </a:rPr>
              <a:t>1965. </a:t>
            </a:r>
          </a:p>
          <a:p>
            <a:pPr>
              <a:spcBef>
                <a:spcPts val="0"/>
              </a:spcBef>
            </a:pPr>
            <a:r>
              <a:rPr lang="en-US" dirty="0" smtClean="0">
                <a:solidFill>
                  <a:srgbClr val="C00000"/>
                </a:solidFill>
              </a:rPr>
              <a:t>Not really a “law,” it was merely an observation that the number of devices (transistors) on a silicon chip </a:t>
            </a:r>
            <a:r>
              <a:rPr lang="en-US" u="sng" dirty="0" smtClean="0">
                <a:solidFill>
                  <a:srgbClr val="C00000"/>
                </a:solidFill>
              </a:rPr>
              <a:t>doubled </a:t>
            </a:r>
            <a:r>
              <a:rPr lang="en-US" u="sng" dirty="0">
                <a:solidFill>
                  <a:srgbClr val="C00000"/>
                </a:solidFill>
              </a:rPr>
              <a:t>every </a:t>
            </a:r>
            <a:r>
              <a:rPr lang="en-US" u="sng" dirty="0" smtClean="0">
                <a:solidFill>
                  <a:srgbClr val="C00000"/>
                </a:solidFill>
              </a:rPr>
              <a:t>18-24 </a:t>
            </a:r>
            <a:r>
              <a:rPr lang="en-US" u="sng" dirty="0">
                <a:solidFill>
                  <a:srgbClr val="C00000"/>
                </a:solidFill>
              </a:rPr>
              <a:t>months.</a:t>
            </a:r>
          </a:p>
          <a:p>
            <a:pPr>
              <a:spcBef>
                <a:spcPts val="0"/>
              </a:spcBef>
            </a:pPr>
            <a:r>
              <a:rPr lang="en-US" dirty="0" smtClean="0">
                <a:solidFill>
                  <a:srgbClr val="FF9900"/>
                </a:solidFill>
              </a:rPr>
              <a:t>Today, the 24-month cycle is considered more accurate. </a:t>
            </a:r>
          </a:p>
          <a:p>
            <a:pPr>
              <a:spcBef>
                <a:spcPts val="0"/>
              </a:spcBef>
            </a:pPr>
            <a:r>
              <a:rPr lang="en-US" dirty="0" smtClean="0">
                <a:solidFill>
                  <a:srgbClr val="009900"/>
                </a:solidFill>
              </a:rPr>
              <a:t>Moore’s </a:t>
            </a:r>
            <a:r>
              <a:rPr lang="en-US" dirty="0">
                <a:solidFill>
                  <a:srgbClr val="009900"/>
                </a:solidFill>
              </a:rPr>
              <a:t>Law has continued </a:t>
            </a:r>
            <a:r>
              <a:rPr lang="en-US" u="sng" dirty="0">
                <a:solidFill>
                  <a:srgbClr val="009900"/>
                </a:solidFill>
              </a:rPr>
              <a:t>unabated for 50 years</a:t>
            </a:r>
            <a:r>
              <a:rPr lang="en-US" dirty="0">
                <a:solidFill>
                  <a:srgbClr val="009900"/>
                </a:solidFill>
              </a:rPr>
              <a:t>, with an overall advance of a factor of </a:t>
            </a:r>
            <a:r>
              <a:rPr lang="en-US" u="sng" dirty="0">
                <a:solidFill>
                  <a:srgbClr val="009900"/>
                </a:solidFill>
              </a:rPr>
              <a:t>roughly 2</a:t>
            </a:r>
            <a:r>
              <a:rPr lang="en-US" u="sng" baseline="30000" dirty="0">
                <a:solidFill>
                  <a:srgbClr val="009900"/>
                </a:solidFill>
              </a:rPr>
              <a:t>31</a:t>
            </a:r>
            <a:r>
              <a:rPr lang="en-US" u="sng" dirty="0">
                <a:solidFill>
                  <a:srgbClr val="009900"/>
                </a:solidFill>
              </a:rPr>
              <a:t>, or 2 billion</a:t>
            </a:r>
            <a:r>
              <a:rPr lang="en-US" dirty="0">
                <a:solidFill>
                  <a:srgbClr val="009900"/>
                </a:solidFill>
              </a:rPr>
              <a:t>. </a:t>
            </a:r>
            <a:endParaRPr lang="en-US" dirty="0" smtClean="0">
              <a:solidFill>
                <a:srgbClr val="009900"/>
              </a:solidFill>
            </a:endParaRPr>
          </a:p>
          <a:p>
            <a:pPr>
              <a:spcBef>
                <a:spcPts val="0"/>
              </a:spcBef>
            </a:pPr>
            <a:r>
              <a:rPr lang="en-US" dirty="0" smtClean="0">
                <a:solidFill>
                  <a:srgbClr val="FF0000"/>
                </a:solidFill>
              </a:rPr>
              <a:t>That means memory chips today story around </a:t>
            </a:r>
            <a:r>
              <a:rPr lang="en-US" u="sng" dirty="0" smtClean="0">
                <a:solidFill>
                  <a:srgbClr val="FF0000"/>
                </a:solidFill>
              </a:rPr>
              <a:t>2 billion times as much data as in 1965</a:t>
            </a:r>
            <a:r>
              <a:rPr lang="en-US" dirty="0" smtClean="0">
                <a:solidFill>
                  <a:srgbClr val="FF0000"/>
                </a:solidFill>
              </a:rPr>
              <a:t>. </a:t>
            </a:r>
          </a:p>
          <a:p>
            <a:pPr>
              <a:spcBef>
                <a:spcPts val="0"/>
              </a:spcBef>
            </a:pPr>
            <a:r>
              <a:rPr lang="en-US" dirty="0" smtClean="0">
                <a:solidFill>
                  <a:srgbClr val="6600FF"/>
                </a:solidFill>
              </a:rPr>
              <a:t>Or</a:t>
            </a:r>
            <a:r>
              <a:rPr lang="en-US" dirty="0">
                <a:solidFill>
                  <a:srgbClr val="6600FF"/>
                </a:solidFill>
              </a:rPr>
              <a:t>, in more general terms, </a:t>
            </a:r>
            <a:r>
              <a:rPr lang="en-US" u="sng" dirty="0">
                <a:solidFill>
                  <a:srgbClr val="6600FF"/>
                </a:solidFill>
              </a:rPr>
              <a:t>computer hardware today is around 2 billion times as powerful for the same cost</a:t>
            </a:r>
            <a:r>
              <a:rPr lang="en-US" dirty="0" smtClean="0">
                <a:solidFill>
                  <a:srgbClr val="6600FF"/>
                </a:solidFill>
              </a:rPr>
              <a:t>.</a:t>
            </a:r>
            <a:endParaRPr lang="en-US" dirty="0">
              <a:solidFill>
                <a:srgbClr val="6600FF"/>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34976263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47800"/>
            <a:ext cx="6553200" cy="533400"/>
          </a:xfrm>
        </p:spPr>
        <p:txBody>
          <a:bodyPr/>
          <a:lstStyle/>
          <a:p>
            <a:r>
              <a:rPr lang="en-US" sz="3600" dirty="0">
                <a:solidFill>
                  <a:srgbClr val="C00000"/>
                </a:solidFill>
              </a:rPr>
              <a:t>The End of Moore’s Law</a:t>
            </a:r>
            <a:r>
              <a:rPr lang="en-US" sz="3600" dirty="0" smtClean="0">
                <a:solidFill>
                  <a:srgbClr val="C00000"/>
                </a:solidFill>
              </a:rPr>
              <a:t>? (2)</a:t>
            </a:r>
            <a:endParaRPr lang="en-US" sz="3600" dirty="0"/>
          </a:p>
        </p:txBody>
      </p:sp>
      <p:sp>
        <p:nvSpPr>
          <p:cNvPr id="3" name="Content Placeholder 2"/>
          <p:cNvSpPr>
            <a:spLocks noGrp="1"/>
          </p:cNvSpPr>
          <p:nvPr>
            <p:ph idx="1"/>
          </p:nvPr>
        </p:nvSpPr>
        <p:spPr>
          <a:xfrm>
            <a:off x="685800" y="2133600"/>
            <a:ext cx="7772400" cy="4267200"/>
          </a:xfrm>
        </p:spPr>
        <p:txBody>
          <a:bodyPr/>
          <a:lstStyle/>
          <a:p>
            <a:pPr>
              <a:spcBef>
                <a:spcPts val="0"/>
              </a:spcBef>
            </a:pPr>
            <a:r>
              <a:rPr lang="en-US" sz="2400" dirty="0" smtClean="0">
                <a:solidFill>
                  <a:srgbClr val="C00000"/>
                </a:solidFill>
              </a:rPr>
              <a:t>It </a:t>
            </a:r>
            <a:r>
              <a:rPr lang="en-US" sz="2400" dirty="0">
                <a:solidFill>
                  <a:srgbClr val="C00000"/>
                </a:solidFill>
              </a:rPr>
              <a:t>is hard to comprehend </a:t>
            </a:r>
            <a:r>
              <a:rPr lang="en-US" sz="2400" dirty="0" smtClean="0">
                <a:solidFill>
                  <a:srgbClr val="C00000"/>
                </a:solidFill>
              </a:rPr>
              <a:t>the relative progress expressed by Moore’s law. </a:t>
            </a:r>
          </a:p>
          <a:p>
            <a:pPr>
              <a:spcBef>
                <a:spcPts val="0"/>
              </a:spcBef>
            </a:pPr>
            <a:r>
              <a:rPr lang="en-US" sz="2400" dirty="0" smtClean="0"/>
              <a:t>Imagine airplane </a:t>
            </a:r>
            <a:r>
              <a:rPr lang="en-US" sz="2400" dirty="0"/>
              <a:t>technology advancing </a:t>
            </a:r>
            <a:r>
              <a:rPr lang="en-US" sz="2400" dirty="0" smtClean="0"/>
              <a:t>at nearly that rate from </a:t>
            </a:r>
            <a:r>
              <a:rPr lang="en-US" sz="2400" dirty="0"/>
              <a:t>1965 to </a:t>
            </a:r>
            <a:r>
              <a:rPr lang="en-US" sz="2400" dirty="0" smtClean="0"/>
              <a:t>2015:</a:t>
            </a:r>
          </a:p>
          <a:p>
            <a:pPr lvl="1">
              <a:spcBef>
                <a:spcPts val="0"/>
              </a:spcBef>
            </a:pPr>
            <a:r>
              <a:rPr lang="en-US" sz="2200" dirty="0" smtClean="0">
                <a:solidFill>
                  <a:srgbClr val="009900"/>
                </a:solidFill>
              </a:rPr>
              <a:t>Today’s airliners would </a:t>
            </a:r>
            <a:r>
              <a:rPr lang="en-US" sz="2200" dirty="0">
                <a:solidFill>
                  <a:srgbClr val="009900"/>
                </a:solidFill>
              </a:rPr>
              <a:t>travel nearly at the speed of light (1,080 million kph or 670 million mph</a:t>
            </a:r>
            <a:r>
              <a:rPr lang="en-US" sz="2200" dirty="0" smtClean="0">
                <a:solidFill>
                  <a:srgbClr val="009900"/>
                </a:solidFill>
              </a:rPr>
              <a:t>). </a:t>
            </a:r>
          </a:p>
          <a:p>
            <a:pPr lvl="1">
              <a:spcBef>
                <a:spcPts val="0"/>
              </a:spcBef>
            </a:pPr>
            <a:r>
              <a:rPr lang="en-US" sz="2200" dirty="0" smtClean="0">
                <a:solidFill>
                  <a:srgbClr val="FF0000"/>
                </a:solidFill>
              </a:rPr>
              <a:t>They would be large enough to </a:t>
            </a:r>
            <a:r>
              <a:rPr lang="en-US" sz="2200" dirty="0">
                <a:solidFill>
                  <a:srgbClr val="FF0000"/>
                </a:solidFill>
              </a:rPr>
              <a:t>contain the entire world’s population. </a:t>
            </a:r>
            <a:endParaRPr lang="en-US" sz="2200" dirty="0" smtClean="0">
              <a:solidFill>
                <a:srgbClr val="FF0000"/>
              </a:solidFill>
            </a:endParaRPr>
          </a:p>
          <a:p>
            <a:pPr lvl="1">
              <a:spcBef>
                <a:spcPts val="0"/>
              </a:spcBef>
            </a:pPr>
            <a:r>
              <a:rPr lang="en-US" sz="2200" dirty="0" smtClean="0">
                <a:solidFill>
                  <a:srgbClr val="FF9900"/>
                </a:solidFill>
              </a:rPr>
              <a:t>Or an airliner with the capacity of those in 1965 (think Boeing 707) would cost, not US $100 million, but $1! </a:t>
            </a:r>
          </a:p>
          <a:p>
            <a:pPr lvl="1">
              <a:spcBef>
                <a:spcPts val="0"/>
              </a:spcBef>
            </a:pPr>
            <a:r>
              <a:rPr lang="en-US" sz="2200" dirty="0" smtClean="0">
                <a:solidFill>
                  <a:srgbClr val="6600FF"/>
                </a:solidFill>
              </a:rPr>
              <a:t>Yet </a:t>
            </a:r>
            <a:r>
              <a:rPr lang="en-US" sz="2200" dirty="0">
                <a:solidFill>
                  <a:srgbClr val="6600FF"/>
                </a:solidFill>
              </a:rPr>
              <a:t>even these analogies fall far short of a factor of 2 billion.</a:t>
            </a:r>
          </a:p>
          <a:p>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7318166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447800"/>
            <a:ext cx="6705600" cy="533400"/>
          </a:xfrm>
        </p:spPr>
        <p:txBody>
          <a:bodyPr/>
          <a:lstStyle/>
          <a:p>
            <a:r>
              <a:rPr lang="en-US" sz="3600" dirty="0" smtClean="0">
                <a:solidFill>
                  <a:srgbClr val="C00000"/>
                </a:solidFill>
              </a:rPr>
              <a:t>The End of Moore’s Law? (3)</a:t>
            </a:r>
            <a:endParaRPr lang="en-US" sz="3600" dirty="0">
              <a:solidFill>
                <a:srgbClr val="C00000"/>
              </a:solidFill>
            </a:endParaRPr>
          </a:p>
        </p:txBody>
      </p:sp>
      <p:sp>
        <p:nvSpPr>
          <p:cNvPr id="3" name="Content Placeholder 2"/>
          <p:cNvSpPr>
            <a:spLocks noGrp="1"/>
          </p:cNvSpPr>
          <p:nvPr>
            <p:ph idx="1"/>
          </p:nvPr>
        </p:nvSpPr>
        <p:spPr>
          <a:xfrm>
            <a:off x="533400" y="2133600"/>
            <a:ext cx="8001000" cy="4114800"/>
          </a:xfrm>
        </p:spPr>
        <p:txBody>
          <a:bodyPr/>
          <a:lstStyle/>
          <a:p>
            <a:pPr>
              <a:spcBef>
                <a:spcPts val="0"/>
              </a:spcBef>
            </a:pPr>
            <a:r>
              <a:rPr lang="en-US" sz="2400" dirty="0" smtClean="0">
                <a:solidFill>
                  <a:schemeClr val="accent2"/>
                </a:solidFill>
              </a:rPr>
              <a:t>Achieving very small MFS is getting much harder. </a:t>
            </a:r>
          </a:p>
          <a:p>
            <a:pPr>
              <a:spcBef>
                <a:spcPts val="0"/>
              </a:spcBef>
            </a:pPr>
            <a:r>
              <a:rPr lang="en-US" sz="2400" dirty="0" smtClean="0">
                <a:solidFill>
                  <a:srgbClr val="FF0000"/>
                </a:solidFill>
              </a:rPr>
              <a:t>Using current methods below 10 nm will grow increasingly difficult (although AMD is “doing” 7 nm and IBM’s has produced proof of feasibility of 5 nm. </a:t>
            </a:r>
          </a:p>
          <a:p>
            <a:pPr>
              <a:spcBef>
                <a:spcPts val="0"/>
              </a:spcBef>
            </a:pPr>
            <a:r>
              <a:rPr lang="en-US" sz="2400" dirty="0">
                <a:solidFill>
                  <a:srgbClr val="009900"/>
                </a:solidFill>
              </a:rPr>
              <a:t>The “Moore’s Law </a:t>
            </a:r>
            <a:r>
              <a:rPr lang="en-US" sz="2400" dirty="0" smtClean="0">
                <a:solidFill>
                  <a:srgbClr val="009900"/>
                </a:solidFill>
              </a:rPr>
              <a:t>era,” where circuits/chip doubled every 24 months, and costs reduced by ½ is ending. </a:t>
            </a:r>
          </a:p>
          <a:p>
            <a:pPr>
              <a:spcBef>
                <a:spcPts val="0"/>
              </a:spcBef>
            </a:pPr>
            <a:r>
              <a:rPr lang="en-US" sz="2400" dirty="0" smtClean="0">
                <a:solidFill>
                  <a:srgbClr val="CC6600"/>
                </a:solidFill>
              </a:rPr>
              <a:t>Will circuits continue to shrink in size? </a:t>
            </a:r>
          </a:p>
          <a:p>
            <a:pPr>
              <a:spcBef>
                <a:spcPts val="0"/>
              </a:spcBef>
            </a:pPr>
            <a:r>
              <a:rPr lang="en-US" sz="2400" u="sng" dirty="0" smtClean="0">
                <a:solidFill>
                  <a:srgbClr val="6600FF"/>
                </a:solidFill>
              </a:rPr>
              <a:t>Undoubtedly</a:t>
            </a:r>
            <a:r>
              <a:rPr lang="en-US" sz="2400" dirty="0" smtClean="0">
                <a:solidFill>
                  <a:srgbClr val="6600FF"/>
                </a:solidFill>
              </a:rPr>
              <a:t>. But current manufacturing techniques will have to give way to other methods. </a:t>
            </a:r>
          </a:p>
          <a:p>
            <a:pPr>
              <a:spcBef>
                <a:spcPts val="0"/>
              </a:spcBef>
            </a:pPr>
            <a:r>
              <a:rPr lang="en-US" sz="2400" u="sng" dirty="0" smtClean="0">
                <a:solidFill>
                  <a:srgbClr val="C00000"/>
                </a:solidFill>
              </a:rPr>
              <a:t>The only theoretical limit to the size of a switching element is the size of an electron in an atomic well</a:t>
            </a:r>
            <a:r>
              <a:rPr lang="en-US" sz="2400" dirty="0" smtClean="0">
                <a:solidFill>
                  <a:srgbClr val="C00000"/>
                </a:solidFill>
              </a:rPr>
              <a:t>! </a:t>
            </a:r>
            <a:endParaRPr lang="en-US" sz="2400" dirty="0">
              <a:solidFill>
                <a:srgbClr val="C0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25981176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37218" name="Rectangle 2"/>
          <p:cNvSpPr>
            <a:spLocks noGrp="1" noChangeArrowheads="1"/>
          </p:cNvSpPr>
          <p:nvPr>
            <p:ph type="title"/>
          </p:nvPr>
        </p:nvSpPr>
        <p:spPr>
          <a:xfrm>
            <a:off x="990600" y="1371600"/>
            <a:ext cx="7315200" cy="533400"/>
          </a:xfrm>
          <a:ln/>
        </p:spPr>
        <p:txBody>
          <a:bodyPr/>
          <a:lstStyle/>
          <a:p>
            <a:r>
              <a:rPr lang="en-US" sz="4000" dirty="0" smtClean="0">
                <a:solidFill>
                  <a:srgbClr val="CC0000"/>
                </a:solidFill>
              </a:rPr>
              <a:t>The Successor to Windows 10?</a:t>
            </a:r>
            <a:endParaRPr lang="en-US" sz="4000" dirty="0">
              <a:solidFill>
                <a:srgbClr val="CC0000"/>
              </a:solidFill>
            </a:endParaRPr>
          </a:p>
        </p:txBody>
      </p:sp>
      <p:sp>
        <p:nvSpPr>
          <p:cNvPr id="137219" name="Rectangle 3"/>
          <p:cNvSpPr>
            <a:spLocks noGrp="1" noChangeArrowheads="1"/>
          </p:cNvSpPr>
          <p:nvPr>
            <p:ph type="body" idx="1"/>
          </p:nvPr>
        </p:nvSpPr>
        <p:spPr>
          <a:xfrm>
            <a:off x="533400" y="2133600"/>
            <a:ext cx="8229600" cy="3886200"/>
          </a:xfrm>
        </p:spPr>
        <p:txBody>
          <a:bodyPr/>
          <a:lstStyle/>
          <a:p>
            <a:pPr>
              <a:spcBef>
                <a:spcPts val="0"/>
              </a:spcBef>
            </a:pPr>
            <a:r>
              <a:rPr lang="en-US" sz="2800" dirty="0">
                <a:solidFill>
                  <a:srgbClr val="33CC33"/>
                </a:solidFill>
              </a:rPr>
              <a:t>Microsoft </a:t>
            </a:r>
            <a:r>
              <a:rPr lang="en-US" sz="2800" dirty="0" smtClean="0">
                <a:solidFill>
                  <a:srgbClr val="33CC33"/>
                </a:solidFill>
              </a:rPr>
              <a:t>is very cagy about the successor to W10.</a:t>
            </a:r>
          </a:p>
          <a:p>
            <a:pPr lvl="1">
              <a:spcBef>
                <a:spcPts val="0"/>
              </a:spcBef>
            </a:pPr>
            <a:r>
              <a:rPr lang="en-US" sz="2400" dirty="0" smtClean="0">
                <a:solidFill>
                  <a:srgbClr val="6600FF"/>
                </a:solidFill>
              </a:rPr>
              <a:t>It has announced that W10 is “the last windows,” but absolutely nothing yet about its successor. </a:t>
            </a:r>
          </a:p>
          <a:p>
            <a:pPr>
              <a:spcBef>
                <a:spcPts val="0"/>
              </a:spcBef>
            </a:pPr>
            <a:r>
              <a:rPr lang="en-US" sz="2800" dirty="0" smtClean="0">
                <a:solidFill>
                  <a:srgbClr val="C00000"/>
                </a:solidFill>
              </a:rPr>
              <a:t>No word on a Windows successor. However, the latest Microsoft Windows 10 updates are “Redstone 4” and Redstone 5.” </a:t>
            </a:r>
          </a:p>
          <a:p>
            <a:pPr>
              <a:spcBef>
                <a:spcPts val="0"/>
              </a:spcBef>
            </a:pPr>
            <a:r>
              <a:rPr lang="en-US" sz="2800" dirty="0" smtClean="0">
                <a:solidFill>
                  <a:srgbClr val="C00000"/>
                </a:solidFill>
              </a:rPr>
              <a:t>“Redstone 4” was released in April, 2018. </a:t>
            </a:r>
          </a:p>
          <a:p>
            <a:pPr>
              <a:spcBef>
                <a:spcPts val="0"/>
              </a:spcBef>
            </a:pPr>
            <a:r>
              <a:rPr lang="en-US" sz="2800" dirty="0" smtClean="0">
                <a:solidFill>
                  <a:srgbClr val="C00000"/>
                </a:solidFill>
              </a:rPr>
              <a:t>Redstone 5 was released for download a few months ago. What’s next?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C00000"/>
                </a:solidFill>
              </a:rPr>
              <a:t>Polaris</a:t>
            </a:r>
            <a:endParaRPr lang="en-US" sz="4400" dirty="0">
              <a:solidFill>
                <a:srgbClr val="C00000"/>
              </a:solidFill>
            </a:endParaRPr>
          </a:p>
        </p:txBody>
      </p:sp>
      <p:sp>
        <p:nvSpPr>
          <p:cNvPr id="3" name="Content Placeholder 2"/>
          <p:cNvSpPr>
            <a:spLocks noGrp="1"/>
          </p:cNvSpPr>
          <p:nvPr>
            <p:ph idx="1"/>
          </p:nvPr>
        </p:nvSpPr>
        <p:spPr>
          <a:xfrm>
            <a:off x="685800" y="2286000"/>
            <a:ext cx="7772400" cy="3962400"/>
          </a:xfrm>
        </p:spPr>
        <p:txBody>
          <a:bodyPr/>
          <a:lstStyle/>
          <a:p>
            <a:r>
              <a:rPr lang="en-US" sz="2400" dirty="0">
                <a:solidFill>
                  <a:schemeClr val="accent6"/>
                </a:solidFill>
              </a:rPr>
              <a:t>Microsoft </a:t>
            </a:r>
            <a:r>
              <a:rPr lang="en-US" sz="2400" dirty="0" smtClean="0">
                <a:solidFill>
                  <a:schemeClr val="accent6"/>
                </a:solidFill>
              </a:rPr>
              <a:t>had an </a:t>
            </a:r>
            <a:r>
              <a:rPr lang="en-US" sz="2400" dirty="0">
                <a:solidFill>
                  <a:schemeClr val="accent6"/>
                </a:solidFill>
              </a:rPr>
              <a:t>internal project that </a:t>
            </a:r>
            <a:r>
              <a:rPr lang="en-US" sz="2400" dirty="0" smtClean="0">
                <a:solidFill>
                  <a:schemeClr val="accent6"/>
                </a:solidFill>
              </a:rPr>
              <a:t>was reportedly </a:t>
            </a:r>
            <a:r>
              <a:rPr lang="en-US" sz="2400" dirty="0">
                <a:solidFill>
                  <a:schemeClr val="accent6"/>
                </a:solidFill>
              </a:rPr>
              <a:t>a new pared-down version of Windows code-named </a:t>
            </a:r>
            <a:r>
              <a:rPr lang="en-US" sz="2400" dirty="0">
                <a:solidFill>
                  <a:srgbClr val="FF0000"/>
                </a:solidFill>
              </a:rPr>
              <a:t>Polaris</a:t>
            </a:r>
            <a:r>
              <a:rPr lang="en-US" sz="2400" dirty="0">
                <a:solidFill>
                  <a:schemeClr val="accent6"/>
                </a:solidFill>
              </a:rPr>
              <a:t>. Not a successor to Windows 10 in the traditional sense, it’s an alternative OS more like iOS or Chrome </a:t>
            </a:r>
            <a:r>
              <a:rPr lang="en-US" sz="2400" dirty="0" smtClean="0">
                <a:solidFill>
                  <a:schemeClr val="accent6"/>
                </a:solidFill>
              </a:rPr>
              <a:t>OS—designed </a:t>
            </a:r>
            <a:r>
              <a:rPr lang="en-US" sz="2400" dirty="0">
                <a:solidFill>
                  <a:schemeClr val="accent6"/>
                </a:solidFill>
              </a:rPr>
              <a:t>for ultra-mobile laptops, </a:t>
            </a:r>
            <a:r>
              <a:rPr lang="en-US" sz="2400" dirty="0" smtClean="0">
                <a:solidFill>
                  <a:schemeClr val="accent6"/>
                </a:solidFill>
              </a:rPr>
              <a:t>2-in-1’s</a:t>
            </a:r>
            <a:r>
              <a:rPr lang="en-US" sz="2400" dirty="0">
                <a:solidFill>
                  <a:schemeClr val="accent6"/>
                </a:solidFill>
              </a:rPr>
              <a:t>, and tablets. </a:t>
            </a:r>
            <a:endParaRPr lang="en-US" sz="2400" dirty="0" smtClean="0">
              <a:solidFill>
                <a:schemeClr val="accent6"/>
              </a:solidFill>
            </a:endParaRPr>
          </a:p>
          <a:p>
            <a:r>
              <a:rPr lang="en-US" sz="2400" dirty="0" smtClean="0">
                <a:solidFill>
                  <a:schemeClr val="accent6"/>
                </a:solidFill>
              </a:rPr>
              <a:t>However, Microsoft recently killed Polaris. </a:t>
            </a:r>
          </a:p>
          <a:p>
            <a:r>
              <a:rPr lang="en-US" sz="2400" dirty="0" smtClean="0">
                <a:solidFill>
                  <a:srgbClr val="009900"/>
                </a:solidFill>
              </a:rPr>
              <a:t>Another potential new version of Windows 10™ was to be based on a new, simple core version of the OS called </a:t>
            </a:r>
            <a:r>
              <a:rPr lang="en-US" sz="2400" dirty="0" smtClean="0">
                <a:solidFill>
                  <a:srgbClr val="FF0000"/>
                </a:solidFill>
              </a:rPr>
              <a:t>“Windows Core OS.”</a:t>
            </a: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21823237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477000" cy="533400"/>
          </a:xfrm>
        </p:spPr>
        <p:txBody>
          <a:bodyPr/>
          <a:lstStyle/>
          <a:p>
            <a:r>
              <a:rPr lang="en-US" sz="3600" dirty="0" smtClean="0">
                <a:solidFill>
                  <a:srgbClr val="C00000"/>
                </a:solidFill>
              </a:rPr>
              <a:t>What is “Windows Core OS?”</a:t>
            </a:r>
            <a:endParaRPr lang="en-US" sz="3600" dirty="0">
              <a:solidFill>
                <a:srgbClr val="C00000"/>
              </a:solidFill>
            </a:endParaRPr>
          </a:p>
        </p:txBody>
      </p:sp>
      <p:sp>
        <p:nvSpPr>
          <p:cNvPr id="3" name="Content Placeholder 2"/>
          <p:cNvSpPr>
            <a:spLocks noGrp="1"/>
          </p:cNvSpPr>
          <p:nvPr>
            <p:ph idx="1"/>
          </p:nvPr>
        </p:nvSpPr>
        <p:spPr>
          <a:xfrm>
            <a:off x="533400" y="1981200"/>
            <a:ext cx="8153400" cy="4343400"/>
          </a:xfrm>
        </p:spPr>
        <p:txBody>
          <a:bodyPr/>
          <a:lstStyle/>
          <a:p>
            <a:pPr marL="457200" indent="-457200">
              <a:spcBef>
                <a:spcPts val="0"/>
              </a:spcBef>
            </a:pPr>
            <a:r>
              <a:rPr lang="en-US" dirty="0">
                <a:solidFill>
                  <a:srgbClr val="C00000"/>
                </a:solidFill>
              </a:rPr>
              <a:t>Windows Core OS </a:t>
            </a:r>
            <a:r>
              <a:rPr lang="en-US" dirty="0" smtClean="0"/>
              <a:t>was a very simple core OS that would have only basic OS features (that is, rather Linux-like). </a:t>
            </a:r>
            <a:endParaRPr lang="en-US" dirty="0" smtClean="0">
              <a:solidFill>
                <a:srgbClr val="C00000"/>
              </a:solidFill>
            </a:endParaRPr>
          </a:p>
          <a:p>
            <a:pPr marL="457200" indent="-457200">
              <a:spcBef>
                <a:spcPts val="0"/>
              </a:spcBef>
            </a:pPr>
            <a:r>
              <a:rPr lang="en-US" dirty="0" smtClean="0">
                <a:solidFill>
                  <a:srgbClr val="009900"/>
                </a:solidFill>
              </a:rPr>
              <a:t>A core version of Windows OS would imply that </a:t>
            </a:r>
            <a:r>
              <a:rPr lang="en-US" dirty="0">
                <a:solidFill>
                  <a:srgbClr val="009900"/>
                </a:solidFill>
              </a:rPr>
              <a:t>any new form-factor of device could have its very own Windows operating system with </a:t>
            </a:r>
            <a:r>
              <a:rPr lang="en-US" dirty="0" smtClean="0">
                <a:solidFill>
                  <a:srgbClr val="C00000"/>
                </a:solidFill>
              </a:rPr>
              <a:t>only</a:t>
            </a:r>
            <a:r>
              <a:rPr lang="en-US" dirty="0" smtClean="0"/>
              <a:t> </a:t>
            </a:r>
            <a:r>
              <a:rPr lang="en-US" dirty="0">
                <a:solidFill>
                  <a:srgbClr val="009900"/>
                </a:solidFill>
              </a:rPr>
              <a:t>the features it needs. </a:t>
            </a:r>
            <a:endParaRPr lang="en-US" dirty="0" smtClean="0">
              <a:solidFill>
                <a:srgbClr val="009900"/>
              </a:solidFill>
            </a:endParaRPr>
          </a:p>
          <a:p>
            <a:pPr marL="457200" indent="-457200">
              <a:spcBef>
                <a:spcPts val="0"/>
              </a:spcBef>
            </a:pPr>
            <a:r>
              <a:rPr lang="en-US" dirty="0" smtClean="0">
                <a:solidFill>
                  <a:srgbClr val="0070C0"/>
                </a:solidFill>
              </a:rPr>
              <a:t>Such a design would potentially </a:t>
            </a:r>
            <a:r>
              <a:rPr lang="en-US" dirty="0" smtClean="0">
                <a:solidFill>
                  <a:srgbClr val="FF0000"/>
                </a:solidFill>
              </a:rPr>
              <a:t>increase battery life and performance</a:t>
            </a:r>
            <a:r>
              <a:rPr lang="en-US" dirty="0">
                <a:solidFill>
                  <a:srgbClr val="0070C0"/>
                </a:solidFill>
              </a:rPr>
              <a:t>, and make the whole </a:t>
            </a:r>
            <a:r>
              <a:rPr lang="en-US" dirty="0" smtClean="0">
                <a:solidFill>
                  <a:srgbClr val="0070C0"/>
                </a:solidFill>
              </a:rPr>
              <a:t>“user experience” </a:t>
            </a:r>
            <a:r>
              <a:rPr lang="en-US" dirty="0">
                <a:solidFill>
                  <a:srgbClr val="0070C0"/>
                </a:solidFill>
              </a:rPr>
              <a:t>easier </a:t>
            </a:r>
            <a:r>
              <a:rPr lang="en-US" dirty="0" smtClean="0">
                <a:solidFill>
                  <a:srgbClr val="0070C0"/>
                </a:solidFill>
              </a:rPr>
              <a:t>and simpler. </a:t>
            </a:r>
          </a:p>
          <a:p>
            <a:pPr marL="457200" indent="-457200">
              <a:spcBef>
                <a:spcPts val="0"/>
              </a:spcBef>
            </a:pPr>
            <a:r>
              <a:rPr lang="en-US" dirty="0" smtClean="0"/>
              <a:t>Such a core system would be similar  to </a:t>
            </a:r>
            <a:r>
              <a:rPr lang="en-US" dirty="0"/>
              <a:t>the operating systems that have come to dominate the </a:t>
            </a:r>
            <a:r>
              <a:rPr lang="en-US" dirty="0">
                <a:solidFill>
                  <a:srgbClr val="C00000"/>
                </a:solidFill>
              </a:rPr>
              <a:t>mobile space </a:t>
            </a:r>
            <a:r>
              <a:rPr lang="en-US" dirty="0"/>
              <a:t>in recent years</a:t>
            </a:r>
            <a:r>
              <a:rPr lang="en-US" dirty="0" smtClean="0"/>
              <a:t>.</a:t>
            </a:r>
          </a:p>
          <a:p>
            <a:pPr marL="457200" indent="-457200">
              <a:spcBef>
                <a:spcPts val="0"/>
              </a:spcBef>
            </a:pPr>
            <a:r>
              <a:rPr lang="en-US" dirty="0" smtClean="0">
                <a:solidFill>
                  <a:srgbClr val="C00000"/>
                </a:solidFill>
              </a:rPr>
              <a:t>However, Microsoft also recently killed “Core OS as well! </a:t>
            </a:r>
          </a:p>
          <a:p>
            <a:pPr marL="457200" indent="-457200">
              <a:spcBef>
                <a:spcPts val="0"/>
              </a:spcBef>
            </a:pPr>
            <a:r>
              <a:rPr lang="en-US" dirty="0" smtClean="0">
                <a:solidFill>
                  <a:srgbClr val="009900"/>
                </a:solidFill>
              </a:rPr>
              <a:t>Another potential  Windows 10 successor, “Santorini,” is still in the works. Will it survive? At this point, chances are 50-50. Santorini is officially described as a “Windows Lite”—maybe for portables? </a:t>
            </a:r>
            <a:endParaRPr lang="en-US" dirty="0">
              <a:solidFill>
                <a:srgbClr val="0099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Tree>
    <p:extLst>
      <p:ext uri="{BB962C8B-B14F-4D97-AF65-F5344CB8AC3E}">
        <p14:creationId xmlns:p14="http://schemas.microsoft.com/office/powerpoint/2010/main" val="22488882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Windows?</a:t>
            </a:r>
            <a:endParaRPr lang="en-US" dirty="0"/>
          </a:p>
        </p:txBody>
      </p:sp>
      <p:sp>
        <p:nvSpPr>
          <p:cNvPr id="3" name="Content Placeholder 2"/>
          <p:cNvSpPr>
            <a:spLocks noGrp="1"/>
          </p:cNvSpPr>
          <p:nvPr>
            <p:ph idx="1"/>
          </p:nvPr>
        </p:nvSpPr>
        <p:spPr>
          <a:xfrm>
            <a:off x="685800" y="1981200"/>
            <a:ext cx="5334000" cy="4343400"/>
          </a:xfrm>
        </p:spPr>
        <p:txBody>
          <a:bodyPr/>
          <a:lstStyle/>
          <a:p>
            <a:r>
              <a:rPr lang="en-US" sz="1800" dirty="0" smtClean="0">
                <a:solidFill>
                  <a:schemeClr val="bg1">
                    <a:lumMod val="50000"/>
                  </a:schemeClr>
                </a:solidFill>
              </a:rPr>
              <a:t>Our very own James Larus, who developed PCSPIM and QtSPIM, worked at Microsoft for several years before becoming </a:t>
            </a:r>
            <a:r>
              <a:rPr lang="en-US" sz="1800" dirty="0" smtClean="0">
                <a:solidFill>
                  <a:srgbClr val="FF0000"/>
                </a:solidFill>
              </a:rPr>
              <a:t>Dean of E</a:t>
            </a:r>
            <a:r>
              <a:rPr lang="fr-FR" sz="1800" dirty="0" smtClean="0">
                <a:solidFill>
                  <a:srgbClr val="FF0000"/>
                </a:solidFill>
              </a:rPr>
              <a:t>cole </a:t>
            </a:r>
            <a:r>
              <a:rPr lang="fr-FR" sz="1800" dirty="0">
                <a:solidFill>
                  <a:srgbClr val="FF0000"/>
                </a:solidFill>
              </a:rPr>
              <a:t>Polytechnique Federale De </a:t>
            </a:r>
            <a:r>
              <a:rPr lang="fr-FR" sz="1800" dirty="0" smtClean="0">
                <a:solidFill>
                  <a:srgbClr val="FF0000"/>
                </a:solidFill>
              </a:rPr>
              <a:t>Lausanne</a:t>
            </a:r>
            <a:r>
              <a:rPr lang="fr-FR" sz="1800" dirty="0" smtClean="0"/>
              <a:t>. </a:t>
            </a:r>
            <a:endParaRPr lang="en-US" sz="1800" dirty="0" smtClean="0"/>
          </a:p>
          <a:p>
            <a:r>
              <a:rPr lang="en-US" sz="1800" dirty="0" smtClean="0">
                <a:solidFill>
                  <a:schemeClr val="bg1">
                    <a:lumMod val="50000"/>
                  </a:schemeClr>
                </a:solidFill>
              </a:rPr>
              <a:t>He was the lead in developing </a:t>
            </a:r>
            <a:r>
              <a:rPr lang="en-US" sz="1800" dirty="0" smtClean="0">
                <a:solidFill>
                  <a:srgbClr val="FF0000"/>
                </a:solidFill>
              </a:rPr>
              <a:t>Singularity</a:t>
            </a:r>
            <a:r>
              <a:rPr lang="en-US" sz="1800" dirty="0" smtClean="0">
                <a:solidFill>
                  <a:schemeClr val="bg1">
                    <a:lumMod val="50000"/>
                  </a:schemeClr>
                </a:solidFill>
              </a:rPr>
              <a:t>, an </a:t>
            </a:r>
            <a:r>
              <a:rPr lang="en-US" sz="1800" dirty="0" smtClean="0">
                <a:solidFill>
                  <a:srgbClr val="00B050"/>
                </a:solidFill>
              </a:rPr>
              <a:t>OS and tool builder </a:t>
            </a:r>
            <a:r>
              <a:rPr lang="en-US" sz="1800" dirty="0" smtClean="0">
                <a:solidFill>
                  <a:schemeClr val="bg1">
                    <a:lumMod val="50000"/>
                  </a:schemeClr>
                </a:solidFill>
              </a:rPr>
              <a:t>that has been extremely popular at Microsoft for many software projects, and which was</a:t>
            </a:r>
            <a:r>
              <a:rPr lang="en-US" sz="1800" dirty="0" smtClean="0"/>
              <a:t> </a:t>
            </a:r>
            <a:r>
              <a:rPr lang="en-US" sz="1800" dirty="0" smtClean="0">
                <a:solidFill>
                  <a:srgbClr val="00B050"/>
                </a:solidFill>
              </a:rPr>
              <a:t>released to researchers for free</a:t>
            </a:r>
            <a:r>
              <a:rPr lang="en-US" sz="1800" dirty="0" smtClean="0"/>
              <a:t>. </a:t>
            </a:r>
          </a:p>
          <a:p>
            <a:r>
              <a:rPr lang="en-US" sz="1800" dirty="0" smtClean="0">
                <a:solidFill>
                  <a:schemeClr val="bg1">
                    <a:lumMod val="50000"/>
                  </a:schemeClr>
                </a:solidFill>
              </a:rPr>
              <a:t>There has been speculation that a commercial version of </a:t>
            </a:r>
            <a:r>
              <a:rPr lang="en-US" sz="1800" dirty="0" smtClean="0">
                <a:solidFill>
                  <a:srgbClr val="FF0000"/>
                </a:solidFill>
              </a:rPr>
              <a:t>Singularity</a:t>
            </a:r>
            <a:r>
              <a:rPr lang="en-US" sz="1800" dirty="0" smtClean="0"/>
              <a:t> </a:t>
            </a:r>
            <a:r>
              <a:rPr lang="en-US" sz="1800" dirty="0" smtClean="0">
                <a:solidFill>
                  <a:schemeClr val="bg1">
                    <a:lumMod val="50000"/>
                  </a:schemeClr>
                </a:solidFill>
              </a:rPr>
              <a:t>might become the next “Windows”—or at least the next Microsoft OS. </a:t>
            </a:r>
          </a:p>
          <a:p>
            <a:r>
              <a:rPr lang="en-US" sz="1800" dirty="0" smtClean="0">
                <a:solidFill>
                  <a:schemeClr val="bg1">
                    <a:lumMod val="50000"/>
                  </a:schemeClr>
                </a:solidFill>
              </a:rPr>
              <a:t>That probably will not happen. However, it is possible that</a:t>
            </a:r>
            <a:r>
              <a:rPr lang="en-US" sz="1800" dirty="0" smtClean="0"/>
              <a:t> </a:t>
            </a:r>
            <a:r>
              <a:rPr lang="en-US" sz="1800" dirty="0" smtClean="0">
                <a:solidFill>
                  <a:schemeClr val="accent6"/>
                </a:solidFill>
              </a:rPr>
              <a:t>an OS based on </a:t>
            </a:r>
            <a:r>
              <a:rPr lang="en-US" sz="1800" dirty="0" smtClean="0">
                <a:solidFill>
                  <a:srgbClr val="FF0000"/>
                </a:solidFill>
              </a:rPr>
              <a:t>Singularity</a:t>
            </a:r>
            <a:r>
              <a:rPr lang="en-US" sz="1800" dirty="0" smtClean="0"/>
              <a:t> (maybe Windows 12?) </a:t>
            </a:r>
            <a:r>
              <a:rPr lang="en-US" sz="1800" dirty="0" smtClean="0">
                <a:solidFill>
                  <a:schemeClr val="accent6"/>
                </a:solidFill>
              </a:rPr>
              <a:t>could become the next Microsoft OS</a:t>
            </a:r>
            <a:r>
              <a:rPr lang="en-US" sz="1800" dirty="0" smtClean="0"/>
              <a:t>. </a:t>
            </a:r>
            <a:endParaRPr lang="en-US" sz="1800"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8066" name="Picture 2" descr="la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9" y="2590800"/>
            <a:ext cx="215899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629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sp>
        <p:nvSpPr>
          <p:cNvPr id="106498" name="Rectangle 2"/>
          <p:cNvSpPr>
            <a:spLocks noGrp="1" noChangeArrowheads="1"/>
          </p:cNvSpPr>
          <p:nvPr>
            <p:ph type="title"/>
          </p:nvPr>
        </p:nvSpPr>
        <p:spPr>
          <a:xfrm>
            <a:off x="1371600" y="1447800"/>
            <a:ext cx="6553200" cy="533400"/>
          </a:xfrm>
          <a:ln/>
        </p:spPr>
        <p:txBody>
          <a:bodyPr/>
          <a:lstStyle/>
          <a:p>
            <a:r>
              <a:rPr lang="en-US" sz="3200" dirty="0"/>
              <a:t>Random-Access Electronic Memory</a:t>
            </a:r>
          </a:p>
        </p:txBody>
      </p:sp>
      <p:sp>
        <p:nvSpPr>
          <p:cNvPr id="106499" name="Rectangle 3"/>
          <p:cNvSpPr>
            <a:spLocks noGrp="1" noChangeArrowheads="1"/>
          </p:cNvSpPr>
          <p:nvPr>
            <p:ph type="body" idx="1"/>
          </p:nvPr>
        </p:nvSpPr>
        <p:spPr>
          <a:xfrm>
            <a:off x="685800" y="2133600"/>
            <a:ext cx="7772400" cy="4267200"/>
          </a:xfrm>
        </p:spPr>
        <p:txBody>
          <a:bodyPr/>
          <a:lstStyle/>
          <a:p>
            <a:pPr>
              <a:lnSpc>
                <a:spcPct val="90000"/>
              </a:lnSpc>
            </a:pPr>
            <a:r>
              <a:rPr lang="en-US" dirty="0"/>
              <a:t>Random-access memories (RAM) make up the “working memory” of most computers.  </a:t>
            </a:r>
          </a:p>
          <a:p>
            <a:pPr>
              <a:lnSpc>
                <a:spcPct val="90000"/>
              </a:lnSpc>
            </a:pPr>
            <a:r>
              <a:rPr lang="en-US" dirty="0"/>
              <a:t>These memories are referred to as “random-access” because the entire array of memory is immediately available to be used; </a:t>
            </a:r>
            <a:r>
              <a:rPr lang="en-US" dirty="0">
                <a:solidFill>
                  <a:srgbClr val="CC3300"/>
                </a:solidFill>
              </a:rPr>
              <a:t>any single byte in the memory may be loaded or stored (“randomly accessed”) in the same amount of time.</a:t>
            </a:r>
            <a:r>
              <a:rPr lang="en-US" dirty="0"/>
              <a:t>  </a:t>
            </a:r>
          </a:p>
          <a:p>
            <a:pPr>
              <a:lnSpc>
                <a:spcPct val="90000"/>
              </a:lnSpc>
            </a:pPr>
            <a:r>
              <a:rPr lang="en-US" dirty="0"/>
              <a:t>There are two primary types of RAM:  Static RAM (</a:t>
            </a:r>
            <a:r>
              <a:rPr lang="en-US" dirty="0">
                <a:solidFill>
                  <a:schemeClr val="accent2"/>
                </a:solidFill>
              </a:rPr>
              <a:t>SRAM</a:t>
            </a:r>
            <a:r>
              <a:rPr lang="en-US" dirty="0"/>
              <a:t>), and dynamic RAM (</a:t>
            </a:r>
            <a:r>
              <a:rPr lang="en-US" dirty="0">
                <a:solidFill>
                  <a:srgbClr val="009900"/>
                </a:solidFill>
              </a:rPr>
              <a:t>DRAM</a:t>
            </a:r>
            <a:r>
              <a:rPr lang="en-US" dirty="0"/>
              <a:t>).  Both </a:t>
            </a:r>
            <a:r>
              <a:rPr lang="en-US" dirty="0">
                <a:solidFill>
                  <a:schemeClr val="accent2"/>
                </a:solidFill>
              </a:rPr>
              <a:t>SRAM</a:t>
            </a:r>
            <a:r>
              <a:rPr lang="en-US" dirty="0"/>
              <a:t> and </a:t>
            </a:r>
            <a:r>
              <a:rPr lang="en-US" dirty="0">
                <a:solidFill>
                  <a:srgbClr val="009900"/>
                </a:solidFill>
              </a:rPr>
              <a:t>DRAM</a:t>
            </a:r>
            <a:r>
              <a:rPr lang="en-US" dirty="0"/>
              <a:t> are used in modern computers such as the PC.  </a:t>
            </a:r>
          </a:p>
          <a:p>
            <a:pPr>
              <a:lnSpc>
                <a:spcPct val="90000"/>
              </a:lnSpc>
            </a:pPr>
            <a:r>
              <a:rPr lang="en-US" u="sng" dirty="0">
                <a:solidFill>
                  <a:schemeClr val="accent2"/>
                </a:solidFill>
              </a:rPr>
              <a:t>SRAM is used in what are referred to as </a:t>
            </a:r>
            <a:r>
              <a:rPr lang="en-US" u="sng" dirty="0" smtClean="0">
                <a:solidFill>
                  <a:schemeClr val="accent2"/>
                </a:solidFill>
              </a:rPr>
              <a:t>caches—</a:t>
            </a:r>
            <a:r>
              <a:rPr lang="en-US" dirty="0" smtClean="0">
                <a:solidFill>
                  <a:schemeClr val="accent2"/>
                </a:solidFill>
              </a:rPr>
              <a:t>small</a:t>
            </a:r>
            <a:r>
              <a:rPr lang="en-US" dirty="0">
                <a:solidFill>
                  <a:schemeClr val="accent2"/>
                </a:solidFill>
              </a:rPr>
              <a:t>, very-high-speed memories that are physically close to the CPU.  </a:t>
            </a:r>
          </a:p>
          <a:p>
            <a:pPr>
              <a:lnSpc>
                <a:spcPct val="90000"/>
              </a:lnSpc>
            </a:pPr>
            <a:r>
              <a:rPr lang="en-US" dirty="0">
                <a:solidFill>
                  <a:srgbClr val="009900"/>
                </a:solidFill>
              </a:rPr>
              <a:t>DRAM, though very fast, is slower than SRAM, but because it is inexpensive, it is the primary memory in most personal computing systems.  </a:t>
            </a:r>
          </a:p>
        </p:txBody>
      </p:sp>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8229600" cy="533400"/>
          </a:xfrm>
        </p:spPr>
        <p:txBody>
          <a:bodyPr/>
          <a:lstStyle/>
          <a:p>
            <a:r>
              <a:rPr lang="en-US" dirty="0" smtClean="0">
                <a:solidFill>
                  <a:srgbClr val="C00000"/>
                </a:solidFill>
              </a:rPr>
              <a:t>Other Computer-Based State-of-the-Art Electronics</a:t>
            </a:r>
            <a:endParaRPr lang="en-US" dirty="0">
              <a:solidFill>
                <a:srgbClr val="C0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4994" name="Picture 2" descr="http://www.samsung.com/us/system/consumer/product/un/10/5s/un105s9wafxza/105S9_Hero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505" b="8941"/>
          <a:stretch/>
        </p:blipFill>
        <p:spPr bwMode="auto">
          <a:xfrm>
            <a:off x="4191000" y="1905000"/>
            <a:ext cx="4620311" cy="4191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5648980"/>
            <a:ext cx="3277111" cy="523220"/>
          </a:xfrm>
          <a:prstGeom prst="rect">
            <a:avLst/>
          </a:prstGeom>
          <a:noFill/>
        </p:spPr>
        <p:txBody>
          <a:bodyPr wrap="square" rtlCol="0">
            <a:spAutoFit/>
          </a:bodyPr>
          <a:lstStyle/>
          <a:p>
            <a:r>
              <a:rPr lang="en-US" b="1" dirty="0" smtClean="0">
                <a:solidFill>
                  <a:schemeClr val="accent6">
                    <a:lumMod val="75000"/>
                  </a:schemeClr>
                </a:solidFill>
              </a:rPr>
              <a:t>Samsung 110</a:t>
            </a:r>
            <a:r>
              <a:rPr lang="en-US" sz="2800" b="1" dirty="0" smtClean="0">
                <a:solidFill>
                  <a:schemeClr val="accent6">
                    <a:lumMod val="75000"/>
                  </a:schemeClr>
                </a:solidFill>
                <a:latin typeface="Courier New" panose="02070309020205020404" pitchFamily="49" charset="0"/>
                <a:cs typeface="Courier New" panose="02070309020205020404" pitchFamily="49" charset="0"/>
              </a:rPr>
              <a:t>”</a:t>
            </a:r>
            <a:r>
              <a:rPr lang="en-US" sz="1800" b="1" dirty="0" smtClean="0">
                <a:solidFill>
                  <a:schemeClr val="accent6">
                    <a:lumMod val="75000"/>
                  </a:schemeClr>
                </a:solidFill>
                <a:latin typeface="Courier New" panose="02070309020205020404" pitchFamily="49" charset="0"/>
                <a:cs typeface="Courier New" panose="02070309020205020404" pitchFamily="49" charset="0"/>
              </a:rPr>
              <a:t> </a:t>
            </a:r>
            <a:r>
              <a:rPr lang="en-US" b="1" dirty="0" smtClean="0">
                <a:solidFill>
                  <a:schemeClr val="accent6">
                    <a:lumMod val="75000"/>
                  </a:schemeClr>
                </a:solidFill>
              </a:rPr>
              <a:t>4K TV</a:t>
            </a:r>
            <a:endParaRPr lang="en-US" b="1" dirty="0">
              <a:solidFill>
                <a:schemeClr val="accent6">
                  <a:lumMod val="75000"/>
                </a:schemeClr>
              </a:solidFill>
            </a:endParaRPr>
          </a:p>
        </p:txBody>
      </p:sp>
      <p:sp>
        <p:nvSpPr>
          <p:cNvPr id="3" name="Content Placeholder 2"/>
          <p:cNvSpPr>
            <a:spLocks noGrp="1"/>
          </p:cNvSpPr>
          <p:nvPr>
            <p:ph idx="1"/>
          </p:nvPr>
        </p:nvSpPr>
        <p:spPr>
          <a:xfrm>
            <a:off x="381000" y="1905000"/>
            <a:ext cx="3962400" cy="4495800"/>
          </a:xfrm>
        </p:spPr>
        <p:txBody>
          <a:bodyPr/>
          <a:lstStyle/>
          <a:p>
            <a:pPr>
              <a:spcBef>
                <a:spcPts val="0"/>
              </a:spcBef>
            </a:pPr>
            <a:r>
              <a:rPr lang="en-US" sz="1800" dirty="0" smtClean="0">
                <a:solidFill>
                  <a:schemeClr val="accent2"/>
                </a:solidFill>
              </a:rPr>
              <a:t>The standard in TV’s is now 4K—four times </a:t>
            </a:r>
            <a:r>
              <a:rPr lang="en-US" sz="1800" dirty="0">
                <a:solidFill>
                  <a:schemeClr val="accent2"/>
                </a:solidFill>
              </a:rPr>
              <a:t>HD resolution.  </a:t>
            </a:r>
            <a:endParaRPr lang="en-US" sz="1800" dirty="0" smtClean="0">
              <a:solidFill>
                <a:schemeClr val="accent2"/>
              </a:solidFill>
            </a:endParaRPr>
          </a:p>
          <a:p>
            <a:pPr>
              <a:spcBef>
                <a:spcPts val="0"/>
              </a:spcBef>
            </a:pPr>
            <a:r>
              <a:rPr lang="en-US" sz="1800" dirty="0" smtClean="0">
                <a:solidFill>
                  <a:srgbClr val="C00000"/>
                </a:solidFill>
              </a:rPr>
              <a:t>The other advance is OLED, a much sharper display than even LED-backlit LCD displays.  65-inch TV’s are out, 75 is coming. </a:t>
            </a:r>
          </a:p>
          <a:p>
            <a:pPr>
              <a:spcBef>
                <a:spcPts val="0"/>
              </a:spcBef>
            </a:pPr>
            <a:r>
              <a:rPr lang="en-US" sz="1800" dirty="0" smtClean="0">
                <a:solidFill>
                  <a:srgbClr val="009900"/>
                </a:solidFill>
              </a:rPr>
              <a:t>Million-dollar+ commercial TV’s are available in extremely large sizes (think Cowboy Stadium). </a:t>
            </a:r>
          </a:p>
          <a:p>
            <a:pPr>
              <a:spcBef>
                <a:spcPts val="0"/>
              </a:spcBef>
            </a:pPr>
            <a:r>
              <a:rPr lang="en-US" sz="1800" dirty="0" smtClean="0">
                <a:solidFill>
                  <a:srgbClr val="E68900"/>
                </a:solidFill>
              </a:rPr>
              <a:t>Samsung has built a 110-inch, 4K curved-screen, 3D LED home set (currently not for sale). </a:t>
            </a:r>
          </a:p>
          <a:p>
            <a:pPr>
              <a:spcBef>
                <a:spcPts val="0"/>
              </a:spcBef>
            </a:pPr>
            <a:r>
              <a:rPr lang="en-US" sz="1800" dirty="0" smtClean="0">
                <a:solidFill>
                  <a:srgbClr val="7030A0"/>
                </a:solidFill>
              </a:rPr>
              <a:t>A Samsung 82-inch TV can now be had for &lt; $4000! </a:t>
            </a:r>
          </a:p>
          <a:p>
            <a:pPr>
              <a:spcBef>
                <a:spcPts val="0"/>
              </a:spcBef>
            </a:pPr>
            <a:r>
              <a:rPr lang="en-US" sz="1800" dirty="0" smtClean="0">
                <a:solidFill>
                  <a:srgbClr val="FF0000"/>
                </a:solidFill>
              </a:rPr>
              <a:t>The newest thing in LED </a:t>
            </a:r>
            <a:r>
              <a:rPr lang="en-US" sz="1800" dirty="0">
                <a:solidFill>
                  <a:srgbClr val="FF0000"/>
                </a:solidFill>
              </a:rPr>
              <a:t>TV’s is HDR</a:t>
            </a:r>
            <a:r>
              <a:rPr lang="en-US" sz="1800" dirty="0" smtClean="0">
                <a:solidFill>
                  <a:srgbClr val="FF0000"/>
                </a:solidFill>
              </a:rPr>
              <a:t>*—gets close to OLED.  </a:t>
            </a:r>
            <a:endParaRPr lang="en-US" sz="1800" dirty="0">
              <a:solidFill>
                <a:srgbClr val="FF0000"/>
              </a:solidFill>
            </a:endParaRPr>
          </a:p>
        </p:txBody>
      </p:sp>
      <p:sp>
        <p:nvSpPr>
          <p:cNvPr id="5" name="TextBox 4"/>
          <p:cNvSpPr txBox="1"/>
          <p:nvPr/>
        </p:nvSpPr>
        <p:spPr>
          <a:xfrm>
            <a:off x="4038600" y="6096000"/>
            <a:ext cx="1681871" cy="276999"/>
          </a:xfrm>
          <a:prstGeom prst="rect">
            <a:avLst/>
          </a:prstGeom>
          <a:noFill/>
        </p:spPr>
        <p:txBody>
          <a:bodyPr wrap="none" rtlCol="0">
            <a:spAutoFit/>
          </a:bodyPr>
          <a:lstStyle/>
          <a:p>
            <a:r>
              <a:rPr lang="en-US" sz="1200" b="1" dirty="0" smtClean="0">
                <a:solidFill>
                  <a:srgbClr val="FF0000"/>
                </a:solidFill>
              </a:rPr>
              <a:t>* High dynamic range.</a:t>
            </a:r>
            <a:endParaRPr lang="en-US" sz="1200" b="1" dirty="0">
              <a:solidFill>
                <a:srgbClr val="FF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8077200" cy="533400"/>
          </a:xfrm>
        </p:spPr>
        <p:txBody>
          <a:bodyPr/>
          <a:lstStyle/>
          <a:p>
            <a:r>
              <a:rPr lang="en-US" sz="3600" dirty="0" smtClean="0">
                <a:solidFill>
                  <a:srgbClr val="FF0000"/>
                </a:solidFill>
              </a:rPr>
              <a:t>New Hewlett Packard Desktop—Wow</a:t>
            </a:r>
            <a:r>
              <a:rPr lang="en-US" dirty="0" smtClean="0"/>
              <a:t>!</a:t>
            </a:r>
            <a:endParaRPr lang="en-US" dirty="0"/>
          </a:p>
        </p:txBody>
      </p:sp>
      <p:sp>
        <p:nvSpPr>
          <p:cNvPr id="3" name="Footer Placeholder 2"/>
          <p:cNvSpPr>
            <a:spLocks noGrp="1"/>
          </p:cNvSpPr>
          <p:nvPr>
            <p:ph type="ftr" sz="quarter" idx="10"/>
          </p:nvPr>
        </p:nvSpPr>
        <p:spPr/>
        <p:txBody>
          <a:bodyPr/>
          <a:lstStyle/>
          <a:p>
            <a:r>
              <a:rPr lang="en-US" dirty="0" smtClean="0"/>
              <a:t>Lecture # 21:  Memory Management in Modern Computers</a:t>
            </a:r>
            <a:endParaRPr lang="en-US" dirty="0"/>
          </a:p>
        </p:txBody>
      </p:sp>
      <p:pic>
        <p:nvPicPr>
          <p:cNvPr id="86018" name="Picture 2" descr="https://petapixel.com/assets/uploads/2017/09/workstationz8editing-800x478.jpg"/>
          <p:cNvPicPr>
            <a:picLocks noChangeAspect="1" noChangeArrowheads="1"/>
          </p:cNvPicPr>
          <p:nvPr/>
        </p:nvPicPr>
        <p:blipFill rotWithShape="1">
          <a:blip r:embed="rId2">
            <a:extLst>
              <a:ext uri="{28A0092B-C50C-407E-A947-70E740481C1C}">
                <a14:useLocalDpi xmlns:a14="http://schemas.microsoft.com/office/drawing/2010/main" val="0"/>
              </a:ext>
            </a:extLst>
          </a:blip>
          <a:srcRect t="1969" b="4547"/>
          <a:stretch/>
        </p:blipFill>
        <p:spPr bwMode="auto">
          <a:xfrm>
            <a:off x="914400" y="2057400"/>
            <a:ext cx="7620000" cy="425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320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Interior Shot</a:t>
            </a:r>
            <a:endParaRPr lang="en-US" dirty="0"/>
          </a:p>
        </p:txBody>
      </p:sp>
      <p:sp>
        <p:nvSpPr>
          <p:cNvPr id="3" name="Content Placeholder 2"/>
          <p:cNvSpPr>
            <a:spLocks noGrp="1"/>
          </p:cNvSpPr>
          <p:nvPr>
            <p:ph idx="1"/>
          </p:nvPr>
        </p:nvSpPr>
        <p:spPr>
          <a:xfrm>
            <a:off x="685800" y="4800600"/>
            <a:ext cx="7772400" cy="1524000"/>
          </a:xfrm>
        </p:spPr>
        <p:txBody>
          <a:bodyPr/>
          <a:lstStyle/>
          <a:p>
            <a:pPr marL="0" indent="0">
              <a:buNone/>
            </a:pPr>
            <a:r>
              <a:rPr lang="en-US" sz="2400" dirty="0" smtClean="0">
                <a:solidFill>
                  <a:srgbClr val="009900"/>
                </a:solidFill>
              </a:rPr>
              <a:t>The Z8 can be furnished with </a:t>
            </a:r>
            <a:r>
              <a:rPr lang="en-US" sz="2400" dirty="0" smtClean="0">
                <a:solidFill>
                  <a:srgbClr val="FF0000"/>
                </a:solidFill>
              </a:rPr>
              <a:t>three (3) TERABYTES </a:t>
            </a:r>
            <a:r>
              <a:rPr lang="en-US" sz="2400" dirty="0" smtClean="0">
                <a:solidFill>
                  <a:srgbClr val="009900"/>
                </a:solidFill>
              </a:rPr>
              <a:t>of DRAM and </a:t>
            </a:r>
            <a:r>
              <a:rPr lang="en-US" sz="2400" dirty="0" smtClean="0">
                <a:solidFill>
                  <a:srgbClr val="FF0000"/>
                </a:solidFill>
              </a:rPr>
              <a:t>forty-eight (48) TB </a:t>
            </a:r>
            <a:r>
              <a:rPr lang="en-US" sz="2400" dirty="0" smtClean="0">
                <a:solidFill>
                  <a:srgbClr val="009900"/>
                </a:solidFill>
              </a:rPr>
              <a:t>of flash storage! Clearly meant for  </a:t>
            </a:r>
            <a:r>
              <a:rPr lang="en-US" sz="2400" dirty="0" smtClean="0">
                <a:solidFill>
                  <a:srgbClr val="FF0000"/>
                </a:solidFill>
              </a:rPr>
              <a:t>heavy engineering design and top-line animation efforts</a:t>
            </a:r>
            <a:r>
              <a:rPr lang="en-US" sz="2400" dirty="0" smtClean="0">
                <a:solidFill>
                  <a:srgbClr val="009900"/>
                </a:solidFill>
              </a:rPr>
              <a:t>!	 </a:t>
            </a:r>
            <a:endParaRPr lang="en-US" sz="2400" dirty="0">
              <a:solidFill>
                <a:srgbClr val="0099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7042" name="Picture 2" descr="https://petapixel.com/assets/uploads/2017/09/slotsopened-800x6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57400"/>
            <a:ext cx="3450565"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2451318"/>
            <a:ext cx="2286001" cy="1815882"/>
          </a:xfrm>
          <a:prstGeom prst="rect">
            <a:avLst/>
          </a:prstGeom>
          <a:noFill/>
        </p:spPr>
        <p:txBody>
          <a:bodyPr wrap="square" rtlCol="0">
            <a:spAutoFit/>
          </a:bodyPr>
          <a:lstStyle/>
          <a:p>
            <a:r>
              <a:rPr lang="en-US" sz="1600" b="1" dirty="0">
                <a:solidFill>
                  <a:srgbClr val="FF0000"/>
                </a:solidFill>
              </a:rPr>
              <a:t>For storage, the </a:t>
            </a:r>
            <a:r>
              <a:rPr lang="en-US" sz="1600" b="1" dirty="0" smtClean="0">
                <a:solidFill>
                  <a:srgbClr val="FF0000"/>
                </a:solidFill>
              </a:rPr>
              <a:t>Z8’s 48 </a:t>
            </a:r>
            <a:r>
              <a:rPr lang="en-US" sz="1600" b="1" dirty="0">
                <a:solidFill>
                  <a:srgbClr val="FF0000"/>
                </a:solidFill>
              </a:rPr>
              <a:t>terabytes of </a:t>
            </a:r>
            <a:r>
              <a:rPr lang="en-US" sz="1600" b="1" dirty="0" smtClean="0">
                <a:solidFill>
                  <a:srgbClr val="FF0000"/>
                </a:solidFill>
              </a:rPr>
              <a:t>space could solve  your problem if you’d </a:t>
            </a:r>
            <a:r>
              <a:rPr lang="en-US" sz="1600" b="1" dirty="0">
                <a:solidFill>
                  <a:srgbClr val="FF0000"/>
                </a:solidFill>
              </a:rPr>
              <a:t>like to keep your </a:t>
            </a:r>
            <a:r>
              <a:rPr lang="en-US" sz="1600" b="1" u="sng" dirty="0">
                <a:solidFill>
                  <a:srgbClr val="009900"/>
                </a:solidFill>
              </a:rPr>
              <a:t>entire lifetime </a:t>
            </a:r>
            <a:r>
              <a:rPr lang="en-US" sz="1600" b="1" dirty="0">
                <a:solidFill>
                  <a:srgbClr val="FF0000"/>
                </a:solidFill>
              </a:rPr>
              <a:t>archive of photos close at hand on your </a:t>
            </a:r>
            <a:r>
              <a:rPr lang="en-US" sz="1600" b="1" dirty="0" smtClean="0">
                <a:solidFill>
                  <a:srgbClr val="FF0000"/>
                </a:solidFill>
              </a:rPr>
              <a:t>workstation! </a:t>
            </a:r>
            <a:endParaRPr lang="en-US" sz="1600" b="1" dirty="0">
              <a:solidFill>
                <a:srgbClr val="FF0000"/>
              </a:solidFill>
            </a:endParaRPr>
          </a:p>
        </p:txBody>
      </p:sp>
    </p:spTree>
    <p:extLst>
      <p:ext uri="{BB962C8B-B14F-4D97-AF65-F5344CB8AC3E}">
        <p14:creationId xmlns:p14="http://schemas.microsoft.com/office/powerpoint/2010/main" val="39660380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Printing</a:t>
            </a:r>
            <a:endParaRPr lang="en-US" dirty="0"/>
          </a:p>
        </p:txBody>
      </p:sp>
      <p:sp>
        <p:nvSpPr>
          <p:cNvPr id="3" name="Content Placeholder 2"/>
          <p:cNvSpPr>
            <a:spLocks noGrp="1"/>
          </p:cNvSpPr>
          <p:nvPr>
            <p:ph idx="1"/>
          </p:nvPr>
        </p:nvSpPr>
        <p:spPr>
          <a:xfrm>
            <a:off x="381000" y="5410200"/>
            <a:ext cx="8382000" cy="1066800"/>
          </a:xfrm>
        </p:spPr>
        <p:txBody>
          <a:bodyPr/>
          <a:lstStyle/>
          <a:p>
            <a:r>
              <a:rPr lang="en-US" sz="2800" dirty="0" smtClean="0">
                <a:solidFill>
                  <a:srgbClr val="009900"/>
                </a:solidFill>
              </a:rPr>
              <a:t>The development of 3D printers over the last few years has been astonishing.</a:t>
            </a:r>
            <a:endParaRPr lang="en-US" sz="2800" dirty="0">
              <a:solidFill>
                <a:srgbClr val="0099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95234" name="Picture 2" descr="http://www.courseimage.com/images/4445-cool-3d-printed-objec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2116773"/>
            <a:ext cx="5502546" cy="322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8873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Printing Example</a:t>
            </a:r>
            <a:endParaRPr lang="en-US" dirty="0"/>
          </a:p>
        </p:txBody>
      </p:sp>
      <p:sp>
        <p:nvSpPr>
          <p:cNvPr id="3" name="Content Placeholder 2"/>
          <p:cNvSpPr>
            <a:spLocks noGrp="1"/>
          </p:cNvSpPr>
          <p:nvPr>
            <p:ph idx="1"/>
          </p:nvPr>
        </p:nvSpPr>
        <p:spPr>
          <a:xfrm>
            <a:off x="685800" y="5181600"/>
            <a:ext cx="7772400" cy="1143000"/>
          </a:xfrm>
        </p:spPr>
        <p:txBody>
          <a:bodyPr/>
          <a:lstStyle/>
          <a:p>
            <a:r>
              <a:rPr lang="en-US" dirty="0" smtClean="0"/>
              <a:t>There are many 3D printing methods. </a:t>
            </a:r>
          </a:p>
          <a:p>
            <a:r>
              <a:rPr lang="en-US" dirty="0" smtClean="0">
                <a:solidFill>
                  <a:srgbClr val="C00000"/>
                </a:solidFill>
              </a:rPr>
              <a:t>In the example above, a printing mechanism, much like an inkjet printer, deposits material on a base to build up a </a:t>
            </a:r>
            <a:r>
              <a:rPr lang="en-US" u="sng" dirty="0" smtClean="0">
                <a:solidFill>
                  <a:srgbClr val="C00000"/>
                </a:solidFill>
              </a:rPr>
              <a:t>3D part</a:t>
            </a:r>
            <a:r>
              <a:rPr lang="en-US" dirty="0" smtClean="0">
                <a:solidFill>
                  <a:srgbClr val="C00000"/>
                </a:solidFill>
              </a:rPr>
              <a:t>. </a:t>
            </a:r>
            <a:endParaRPr lang="en-US" dirty="0">
              <a:solidFill>
                <a:srgbClr val="C00000"/>
              </a:solidFill>
            </a:endParaRPr>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7042" name="Picture 2" descr="Material Jetting schematics. Image source: CustomPart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5740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09894" y="4300954"/>
            <a:ext cx="2552302" cy="338554"/>
          </a:xfrm>
          <a:prstGeom prst="rect">
            <a:avLst/>
          </a:prstGeom>
          <a:noFill/>
        </p:spPr>
        <p:txBody>
          <a:bodyPr wrap="none" rtlCol="0">
            <a:spAutoFit/>
          </a:bodyPr>
          <a:lstStyle/>
          <a:p>
            <a:r>
              <a:rPr lang="en-US" sz="1600" b="1" dirty="0" smtClean="0">
                <a:solidFill>
                  <a:srgbClr val="FF0000"/>
                </a:solidFill>
              </a:rPr>
              <a:t>Courtesy: 3D Printing.com</a:t>
            </a:r>
            <a:endParaRPr lang="en-US" sz="1600" b="1" dirty="0">
              <a:solidFill>
                <a:srgbClr val="FF0000"/>
              </a:solidFill>
            </a:endParaRPr>
          </a:p>
        </p:txBody>
      </p:sp>
    </p:spTree>
    <p:extLst>
      <p:ext uri="{BB962C8B-B14F-4D97-AF65-F5344CB8AC3E}">
        <p14:creationId xmlns:p14="http://schemas.microsoft.com/office/powerpoint/2010/main" val="2806136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47800"/>
            <a:ext cx="6934200" cy="533400"/>
          </a:xfrm>
        </p:spPr>
        <p:txBody>
          <a:bodyPr/>
          <a:lstStyle/>
          <a:p>
            <a:r>
              <a:rPr lang="en-US" dirty="0" smtClean="0"/>
              <a:t>Just About ANYTHING Can Be Printed!</a:t>
            </a:r>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96258" name="Picture 2" descr="Image result for Pictures of cool 3D printed stu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40339"/>
            <a:ext cx="1943724" cy="1293461"/>
          </a:xfrm>
          <a:prstGeom prst="rect">
            <a:avLst/>
          </a:prstGeom>
          <a:noFill/>
          <a:extLst>
            <a:ext uri="{909E8E84-426E-40DD-AFC4-6F175D3DCCD1}">
              <a14:hiddenFill xmlns:a14="http://schemas.microsoft.com/office/drawing/2010/main">
                <a:solidFill>
                  <a:srgbClr val="FFFFFF"/>
                </a:solidFill>
              </a14:hiddenFill>
            </a:ext>
          </a:extLst>
        </p:spPr>
      </p:pic>
      <p:pic>
        <p:nvPicPr>
          <p:cNvPr id="96260" name="Picture 4" descr="http://1.bp.blogspot.com/-J3mTZFUfuLs/Uq_Jk2-kxKI/AAAAAAAABfY/lg6GlLeO-FA/s1600/SolidConceptsGu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114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6262" name="Picture 6" descr="http://i.kinja-img.com/gawker-media/image/upload/s--npq13wiy--/c_fit,fl_progressive,q_80,w_636/ahfr20v8se62zkat2o7j.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700" y="2209405"/>
            <a:ext cx="2400300" cy="1747389"/>
          </a:xfrm>
          <a:prstGeom prst="rect">
            <a:avLst/>
          </a:prstGeom>
          <a:noFill/>
          <a:extLst>
            <a:ext uri="{909E8E84-426E-40DD-AFC4-6F175D3DCCD1}">
              <a14:hiddenFill xmlns:a14="http://schemas.microsoft.com/office/drawing/2010/main">
                <a:solidFill>
                  <a:srgbClr val="FFFFFF"/>
                </a:solidFill>
              </a14:hiddenFill>
            </a:ext>
          </a:extLst>
        </p:spPr>
      </p:pic>
      <p:pic>
        <p:nvPicPr>
          <p:cNvPr id="96264" name="Picture 8" descr="http://www.find3dprinter.com/wp-content/uploads/2013/04/newbalance-3dprinted-shoe-imag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2266950"/>
            <a:ext cx="22860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96266" name="Picture 10" descr="http://www.popsci.com/sites/popsci.com/files/styles/medium_1x_/public/import/2013/images/2013/07/cameraandlens.jpg?itok=gjhNlQU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390" t="61795" r="14103" b="5748"/>
          <a:stretch/>
        </p:blipFill>
        <p:spPr bwMode="auto">
          <a:xfrm>
            <a:off x="2821663" y="4100448"/>
            <a:ext cx="3048000" cy="2147952"/>
          </a:xfrm>
          <a:prstGeom prst="rect">
            <a:avLst/>
          </a:prstGeom>
          <a:noFill/>
          <a:extLst>
            <a:ext uri="{909E8E84-426E-40DD-AFC4-6F175D3DCCD1}">
              <a14:hiddenFill xmlns:a14="http://schemas.microsoft.com/office/drawing/2010/main">
                <a:solidFill>
                  <a:srgbClr val="FFFFFF"/>
                </a:solidFill>
              </a14:hiddenFill>
            </a:ext>
          </a:extLst>
        </p:spPr>
      </p:pic>
      <p:pic>
        <p:nvPicPr>
          <p:cNvPr id="96268" name="Picture 12" descr="Image result for Pictures of cool 3D printed stuf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800" y="4152900"/>
            <a:ext cx="267652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1723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47800"/>
            <a:ext cx="7162800" cy="533400"/>
          </a:xfrm>
        </p:spPr>
        <p:txBody>
          <a:bodyPr/>
          <a:lstStyle/>
          <a:p>
            <a:r>
              <a:rPr lang="en-US" sz="3600" dirty="0" smtClean="0"/>
              <a:t>3-D Printing of Human Organs</a:t>
            </a:r>
            <a:endParaRPr lang="en-US" sz="3600" dirty="0"/>
          </a:p>
        </p:txBody>
      </p:sp>
      <p:sp>
        <p:nvSpPr>
          <p:cNvPr id="3" name="Content Placeholder 2"/>
          <p:cNvSpPr>
            <a:spLocks noGrp="1"/>
          </p:cNvSpPr>
          <p:nvPr>
            <p:ph idx="1"/>
          </p:nvPr>
        </p:nvSpPr>
        <p:spPr>
          <a:xfrm>
            <a:off x="762000" y="5198959"/>
            <a:ext cx="7772400" cy="1201841"/>
          </a:xfrm>
        </p:spPr>
        <p:txBody>
          <a:bodyPr/>
          <a:lstStyle/>
          <a:p>
            <a:r>
              <a:rPr lang="en-US" sz="1600" dirty="0" smtClean="0">
                <a:solidFill>
                  <a:srgbClr val="C00000"/>
                </a:solidFill>
              </a:rPr>
              <a:t>3D printers are being used more and more in bioengineering.  </a:t>
            </a:r>
          </a:p>
          <a:p>
            <a:r>
              <a:rPr lang="en-US" sz="1600" dirty="0" smtClean="0">
                <a:solidFill>
                  <a:srgbClr val="C00000"/>
                </a:solidFill>
              </a:rPr>
              <a:t>Above left: Printed prosthetics for the face and head. </a:t>
            </a:r>
          </a:p>
          <a:p>
            <a:r>
              <a:rPr lang="en-US" sz="1600" dirty="0">
                <a:solidFill>
                  <a:srgbClr val="C00000"/>
                </a:solidFill>
              </a:rPr>
              <a:t>Below left: A 3D printer prints blood vessels and connective </a:t>
            </a:r>
            <a:r>
              <a:rPr lang="en-US" sz="1600" dirty="0" smtClean="0">
                <a:solidFill>
                  <a:srgbClr val="C00000"/>
                </a:solidFill>
              </a:rPr>
              <a:t>tissue matrices. </a:t>
            </a:r>
            <a:endParaRPr lang="en-US" sz="1600" dirty="0">
              <a:solidFill>
                <a:srgbClr val="C00000"/>
              </a:solidFill>
            </a:endParaRPr>
          </a:p>
          <a:p>
            <a:r>
              <a:rPr lang="en-US" sz="1600" dirty="0" smtClean="0">
                <a:solidFill>
                  <a:srgbClr val="C00000"/>
                </a:solidFill>
              </a:rPr>
              <a:t>Above right:  Printed “biomatrices” for organ growth. </a:t>
            </a:r>
          </a:p>
          <a:p>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97282" name="Picture 2" descr="bio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194068"/>
            <a:ext cx="3886200" cy="2682732"/>
          </a:xfrm>
          <a:prstGeom prst="rect">
            <a:avLst/>
          </a:prstGeom>
          <a:noFill/>
          <a:extLst>
            <a:ext uri="{909E8E84-426E-40DD-AFC4-6F175D3DCCD1}">
              <a14:hiddenFill xmlns:a14="http://schemas.microsoft.com/office/drawing/2010/main">
                <a:solidFill>
                  <a:srgbClr val="FFFFFF"/>
                </a:solidFill>
              </a14:hiddenFill>
            </a:ext>
          </a:extLst>
        </p:spPr>
      </p:pic>
      <p:pic>
        <p:nvPicPr>
          <p:cNvPr id="88066" name="Picture 2" descr="http://www.japantimes.co.jp/wp-content/uploads/2014/03/wn20140309h2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1" y="2057401"/>
            <a:ext cx="2590800" cy="1690136"/>
          </a:xfrm>
          <a:prstGeom prst="rect">
            <a:avLst/>
          </a:prstGeom>
          <a:noFill/>
          <a:extLst>
            <a:ext uri="{909E8E84-426E-40DD-AFC4-6F175D3DCCD1}">
              <a14:hiddenFill xmlns:a14="http://schemas.microsoft.com/office/drawing/2010/main">
                <a:solidFill>
                  <a:srgbClr val="FFFFFF"/>
                </a:solidFill>
              </a14:hiddenFill>
            </a:ext>
          </a:extLst>
        </p:spPr>
      </p:pic>
      <p:pic>
        <p:nvPicPr>
          <p:cNvPr id="88068" name="Picture 4" descr="http://d.fastcompany.net/multisite_files/fastcompany/imagecache/1280/poster/2013/09/1826458-poster-1826458-organovo-ceo-keith-murphy-is-refilling-the-cartridge-for-printing-human-organs-rotat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3810000"/>
            <a:ext cx="2971800" cy="13889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C00000"/>
                </a:solidFill>
              </a:rPr>
              <a:t>Bioprinters Make News</a:t>
            </a:r>
            <a:endParaRPr lang="en-US" sz="3600" dirty="0">
              <a:solidFill>
                <a:srgbClr val="C00000"/>
              </a:solidFill>
            </a:endParaRPr>
          </a:p>
        </p:txBody>
      </p:sp>
      <p:sp>
        <p:nvSpPr>
          <p:cNvPr id="3" name="Content Placeholder 2"/>
          <p:cNvSpPr>
            <a:spLocks noGrp="1"/>
          </p:cNvSpPr>
          <p:nvPr>
            <p:ph idx="1"/>
          </p:nvPr>
        </p:nvSpPr>
        <p:spPr>
          <a:xfrm>
            <a:off x="685800" y="4648200"/>
            <a:ext cx="7772400" cy="1447800"/>
          </a:xfrm>
        </p:spPr>
        <p:txBody>
          <a:bodyPr/>
          <a:lstStyle/>
          <a:p>
            <a:r>
              <a:rPr lang="en-US" dirty="0" smtClean="0"/>
              <a:t>One new development is a bioprinter that directly prints human organs in a matrix. </a:t>
            </a:r>
          </a:p>
          <a:p>
            <a:r>
              <a:rPr lang="en-US" dirty="0" smtClean="0"/>
              <a:t>Above is </a:t>
            </a:r>
            <a:r>
              <a:rPr lang="en-US" dirty="0" smtClean="0">
                <a:solidFill>
                  <a:srgbClr val="FF0000"/>
                </a:solidFill>
              </a:rPr>
              <a:t>such an example</a:t>
            </a:r>
            <a:r>
              <a:rPr lang="en-US" dirty="0" smtClean="0"/>
              <a:t>, although a number of companies are in the process of design (and even producing) these printers. </a:t>
            </a:r>
            <a:endParaRPr lang="en-US" dirty="0"/>
          </a:p>
        </p:txBody>
      </p:sp>
      <p:sp>
        <p:nvSpPr>
          <p:cNvPr id="4" name="Footer Placeholder 3"/>
          <p:cNvSpPr>
            <a:spLocks noGrp="1"/>
          </p:cNvSpPr>
          <p:nvPr>
            <p:ph type="ftr" sz="quarter" idx="10"/>
          </p:nvPr>
        </p:nvSpPr>
        <p:spPr/>
        <p:txBody>
          <a:bodyPr/>
          <a:lstStyle/>
          <a:p>
            <a:r>
              <a:rPr lang="en-US" dirty="0" smtClean="0"/>
              <a:t>Lecture # 21:  Memory Management in Modern Computers</a:t>
            </a:r>
            <a:endParaRPr lang="en-US" dirty="0"/>
          </a:p>
        </p:txBody>
      </p:sp>
      <p:pic>
        <p:nvPicPr>
          <p:cNvPr id="86018" name="Picture 2" descr="https://fm.cnbc.com/applications/cnbc.com/resources/img/editorial/2017/06/23/104546980-Capture.1910x1000.JPG?v=149819745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03"/>
          <a:stretch/>
        </p:blipFill>
        <p:spPr bwMode="auto">
          <a:xfrm>
            <a:off x="1784602" y="2105024"/>
            <a:ext cx="5530598" cy="246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1236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8839200" cy="533400"/>
          </a:xfrm>
        </p:spPr>
        <p:txBody>
          <a:bodyPr/>
          <a:lstStyle/>
          <a:p>
            <a:r>
              <a:rPr lang="en-US" sz="3200"/>
              <a:t>2021 Byton </a:t>
            </a:r>
            <a:r>
              <a:rPr lang="en-US" sz="3200" smtClean="0"/>
              <a:t>M-Byte: Car or Mobile Computer?</a:t>
            </a:r>
            <a:endParaRPr lang="en-US" sz="3200"/>
          </a:p>
        </p:txBody>
      </p:sp>
      <p:sp>
        <p:nvSpPr>
          <p:cNvPr id="3" name="Content Placeholder 2"/>
          <p:cNvSpPr>
            <a:spLocks noGrp="1"/>
          </p:cNvSpPr>
          <p:nvPr>
            <p:ph idx="1"/>
          </p:nvPr>
        </p:nvSpPr>
        <p:spPr>
          <a:xfrm>
            <a:off x="685800" y="4876800"/>
            <a:ext cx="7772400" cy="1143000"/>
          </a:xfrm>
        </p:spPr>
        <p:txBody>
          <a:bodyPr/>
          <a:lstStyle/>
          <a:p>
            <a:r>
              <a:rPr lang="en-US" smtClean="0"/>
              <a:t>New vehicle manufacturer Byton promises to </a:t>
            </a:r>
            <a:r>
              <a:rPr lang="en-US" smtClean="0">
                <a:solidFill>
                  <a:srgbClr val="FF0000"/>
                </a:solidFill>
              </a:rPr>
              <a:t>“out-Tesla Tesla.”</a:t>
            </a:r>
          </a:p>
          <a:p>
            <a:r>
              <a:rPr lang="en-US" smtClean="0"/>
              <a:t>The focus of this 2021/2022 SUV is on </a:t>
            </a:r>
            <a:r>
              <a:rPr lang="en-US" smtClean="0">
                <a:solidFill>
                  <a:srgbClr val="FF0000"/>
                </a:solidFill>
              </a:rPr>
              <a:t>connectivity and web accessibility</a:t>
            </a:r>
            <a:r>
              <a:rPr lang="en-US" smtClean="0"/>
              <a:t>. </a:t>
            </a:r>
            <a:r>
              <a:rPr lang="en-US" smtClean="0"/>
              <a:t>All-electric </a:t>
            </a:r>
            <a:r>
              <a:rPr lang="en-US" smtClean="0"/>
              <a:t>like a Tesla, it boasts far more electronics.</a:t>
            </a:r>
            <a:endParaRPr lang="en-US"/>
          </a:p>
        </p:txBody>
      </p:sp>
      <p:sp>
        <p:nvSpPr>
          <p:cNvPr id="4" name="Footer Placeholder 3"/>
          <p:cNvSpPr>
            <a:spLocks noGrp="1"/>
          </p:cNvSpPr>
          <p:nvPr>
            <p:ph type="ftr" sz="quarter" idx="10"/>
          </p:nvPr>
        </p:nvSpPr>
        <p:spPr/>
        <p:txBody>
          <a:bodyPr/>
          <a:lstStyle/>
          <a:p>
            <a:r>
              <a:rPr lang="en-US" smtClean="0"/>
              <a:t>Lecture # 21:  Memory Management in Modern Computers</a:t>
            </a:r>
            <a:endParaRPr lang="en-US" dirty="0"/>
          </a:p>
        </p:txBody>
      </p:sp>
      <p:sp>
        <p:nvSpPr>
          <p:cNvPr id="5" name="AutoShape 2" descr="Byton M Byte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4996" name="Picture 4" descr="Byton M Byt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95" y="2362200"/>
            <a:ext cx="3947905" cy="2219851"/>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descr="Byton M Byt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2362200"/>
            <a:ext cx="3927475" cy="2205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118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2021 Byton </a:t>
            </a:r>
            <a:r>
              <a:rPr lang="en-US" smtClean="0"/>
              <a:t>M-Byte (Continued)</a:t>
            </a:r>
            <a:endParaRPr lang="en-US"/>
          </a:p>
        </p:txBody>
      </p:sp>
      <p:sp>
        <p:nvSpPr>
          <p:cNvPr id="3" name="Content Placeholder 2"/>
          <p:cNvSpPr>
            <a:spLocks noGrp="1"/>
          </p:cNvSpPr>
          <p:nvPr>
            <p:ph idx="1"/>
          </p:nvPr>
        </p:nvSpPr>
        <p:spPr>
          <a:xfrm>
            <a:off x="381000" y="4456787"/>
            <a:ext cx="8382000" cy="1791613"/>
          </a:xfrm>
        </p:spPr>
        <p:txBody>
          <a:bodyPr/>
          <a:lstStyle/>
          <a:p>
            <a:r>
              <a:rPr lang="en-US" smtClean="0"/>
              <a:t>Byton’s focus is the interior—get that </a:t>
            </a:r>
            <a:r>
              <a:rPr lang="en-US" smtClean="0">
                <a:solidFill>
                  <a:srgbClr val="FF0000"/>
                </a:solidFill>
              </a:rPr>
              <a:t>48-inch driver/passenger display</a:t>
            </a:r>
            <a:r>
              <a:rPr lang="en-US" smtClean="0"/>
              <a:t>!</a:t>
            </a:r>
          </a:p>
          <a:p>
            <a:r>
              <a:rPr lang="en-US" smtClean="0"/>
              <a:t>Will include access to entertainment services, movies, dining choices, and even an “office mode” to work while in the car. The driver will be able to do that because of “fully autonomous” automatic driving. </a:t>
            </a:r>
          </a:p>
          <a:p>
            <a:r>
              <a:rPr lang="en-US" smtClean="0"/>
              <a:t>Prices to range in the area of $45K-70K.</a:t>
            </a:r>
            <a:endParaRPr lang="en-US"/>
          </a:p>
        </p:txBody>
      </p:sp>
      <p:sp>
        <p:nvSpPr>
          <p:cNvPr id="4" name="Footer Placeholder 3"/>
          <p:cNvSpPr>
            <a:spLocks noGrp="1"/>
          </p:cNvSpPr>
          <p:nvPr>
            <p:ph type="ftr" sz="quarter" idx="10"/>
          </p:nvPr>
        </p:nvSpPr>
        <p:spPr/>
        <p:txBody>
          <a:bodyPr/>
          <a:lstStyle/>
          <a:p>
            <a:r>
              <a:rPr lang="en-US" smtClean="0"/>
              <a:t>Lecture # 21:  Memory Management in Modern Computers</a:t>
            </a:r>
            <a:endParaRPr lang="en-US" dirty="0"/>
          </a:p>
        </p:txBody>
      </p:sp>
      <p:pic>
        <p:nvPicPr>
          <p:cNvPr id="86018" name="Picture 2" descr="Byton Stage Day 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57401"/>
            <a:ext cx="4267200" cy="239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2121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Files\MSOffice\Templates\Blank Presentation.pot</Template>
  <TotalTime>45412</TotalTime>
  <Words>8870</Words>
  <Application>Microsoft Office PowerPoint</Application>
  <PresentationFormat>On-screen Show (4:3)</PresentationFormat>
  <Paragraphs>803</Paragraphs>
  <Slides>99</Slides>
  <Notes>76</Notes>
  <HiddenSlides>0</HiddenSlides>
  <MMClips>52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Blank Presentation</vt:lpstr>
      <vt:lpstr>Bitmap Image</vt:lpstr>
      <vt:lpstr>Memory Management in Modern Computers</vt:lpstr>
      <vt:lpstr>Relative Speeds of the CPU and DRAM</vt:lpstr>
      <vt:lpstr>The Memory Speed/Cost Dilemma</vt:lpstr>
      <vt:lpstr>Stating the Memory Management Problem</vt:lpstr>
      <vt:lpstr>Solving the Problem of Memory Management</vt:lpstr>
      <vt:lpstr>Types of Memory</vt:lpstr>
      <vt:lpstr>Registers</vt:lpstr>
      <vt:lpstr>Later-Gen MIPS  With Registers</vt:lpstr>
      <vt:lpstr>Random-Access Electronic Memory</vt:lpstr>
      <vt:lpstr>L1 Cache</vt:lpstr>
      <vt:lpstr>L1 Cache (Continued)</vt:lpstr>
      <vt:lpstr>L2 Cache</vt:lpstr>
      <vt:lpstr>L3 Cache</vt:lpstr>
      <vt:lpstr>Intel Core i7 Cache Structure</vt:lpstr>
      <vt:lpstr>Processor Layout of Single Intel Core i7 CPU</vt:lpstr>
      <vt:lpstr>Cache  Location on Intel CPU</vt:lpstr>
      <vt:lpstr>Why Not More Cache?</vt:lpstr>
      <vt:lpstr>Comparison of SRAM and DRAM</vt:lpstr>
      <vt:lpstr>DRAM Memory</vt:lpstr>
      <vt:lpstr>DRAM (Continued)</vt:lpstr>
      <vt:lpstr>DRAM Memory Cell Construction</vt:lpstr>
      <vt:lpstr>DRAM Cell Operation</vt:lpstr>
      <vt:lpstr>DRAM Cell Operation (2)</vt:lpstr>
      <vt:lpstr>DRAM Cell Operation (3)</vt:lpstr>
      <vt:lpstr>DRAM Cell Operation (4)</vt:lpstr>
      <vt:lpstr>DRAM’s Get Denser</vt:lpstr>
      <vt:lpstr>3-D Crosspoint NAND Flash</vt:lpstr>
      <vt:lpstr>Exercise 1</vt:lpstr>
      <vt:lpstr>Exercise 1 Answers</vt:lpstr>
      <vt:lpstr>Bulk Disc Memory Storage (“HDD”)</vt:lpstr>
      <vt:lpstr>HDD Read/Write Mechanism</vt:lpstr>
      <vt:lpstr>Hard Disk Drive Example</vt:lpstr>
      <vt:lpstr>Detail of Disk Read/Write Head</vt:lpstr>
      <vt:lpstr>HDD Side View, Showing Multiple Disk Platters</vt:lpstr>
      <vt:lpstr>HDD Package</vt:lpstr>
      <vt:lpstr>HDD Storage/Retrieval is Slow</vt:lpstr>
      <vt:lpstr>HDD Storage/Retrieval is Slow (2)</vt:lpstr>
      <vt:lpstr>Other Disk Storage Units and Media</vt:lpstr>
      <vt:lpstr>SSD’s Get Larger and Faster </vt:lpstr>
      <vt:lpstr>Biggest and Best SSD’s</vt:lpstr>
      <vt:lpstr>Samsung 30 Tera-Byte SSD</vt:lpstr>
      <vt:lpstr>The Former Champion</vt:lpstr>
      <vt:lpstr>Newest SSD Champ!</vt:lpstr>
      <vt:lpstr>The Memory Hierarchy</vt:lpstr>
      <vt:lpstr>Arrangement of the Memory Hierarchy </vt:lpstr>
      <vt:lpstr>Arrangement of Levels in Memory Hierarchy</vt:lpstr>
      <vt:lpstr>The Importance of Cache</vt:lpstr>
      <vt:lpstr>Cache Utilization</vt:lpstr>
      <vt:lpstr>Looking for Data/Instructions in the Cache</vt:lpstr>
      <vt:lpstr>Direct Cache Allocation</vt:lpstr>
      <vt:lpstr>Looking for Data (2)</vt:lpstr>
      <vt:lpstr>Cache Diagram</vt:lpstr>
      <vt:lpstr>Summary</vt:lpstr>
      <vt:lpstr>Exercise 2</vt:lpstr>
      <vt:lpstr>Exercise 2 Answers</vt:lpstr>
      <vt:lpstr>Computing in the Future</vt:lpstr>
      <vt:lpstr>Memory</vt:lpstr>
      <vt:lpstr>Memristors</vt:lpstr>
      <vt:lpstr>PowerPoint Presentation</vt:lpstr>
      <vt:lpstr>Memristors: Now? Never?</vt:lpstr>
      <vt:lpstr>Memory (3)</vt:lpstr>
      <vt:lpstr>Other Memories—MRAM</vt:lpstr>
      <vt:lpstr>ReRAM</vt:lpstr>
      <vt:lpstr>The CPU</vt:lpstr>
      <vt:lpstr>PowerPoint Presentation</vt:lpstr>
      <vt:lpstr>Intel Core i9</vt:lpstr>
      <vt:lpstr>Minimum Feature Size</vt:lpstr>
      <vt:lpstr>What About MFS in CPU’s?</vt:lpstr>
      <vt:lpstr>IBM’s New 5 nM Transistor</vt:lpstr>
      <vt:lpstr>“Three-D” Technology</vt:lpstr>
      <vt:lpstr>New Performance Champ—AMD Ryzen 3950X</vt:lpstr>
      <vt:lpstr>AMD 3950X</vt:lpstr>
      <vt:lpstr>Multi-Core Advance</vt:lpstr>
      <vt:lpstr>“Stampede” and Its Offspring</vt:lpstr>
      <vt:lpstr>Offspring, Continued</vt:lpstr>
      <vt:lpstr>Grandchild of Stampede, “Frontera”</vt:lpstr>
      <vt:lpstr>Intel:  Sandy Bridge → Skylake</vt:lpstr>
      <vt:lpstr>“Tick-Tock” Now Dead</vt:lpstr>
      <vt:lpstr>Meet “Process-Architecture-Optimization” (PAO)</vt:lpstr>
      <vt:lpstr>14 nM Production Problems</vt:lpstr>
      <vt:lpstr>What Comes Next in Intel’s “PAO” Development</vt:lpstr>
      <vt:lpstr>Will We Need Graphics Processors?</vt:lpstr>
      <vt:lpstr>The End of Moore’s Law?</vt:lpstr>
      <vt:lpstr>The End of Moore’s Law? (2)</vt:lpstr>
      <vt:lpstr>The End of Moore’s Law? (3)</vt:lpstr>
      <vt:lpstr>The Successor to Windows 10?</vt:lpstr>
      <vt:lpstr>Polaris</vt:lpstr>
      <vt:lpstr>What is “Windows Core OS?”</vt:lpstr>
      <vt:lpstr>The Next Windows?</vt:lpstr>
      <vt:lpstr>Other Computer-Based State-of-the-Art Electronics</vt:lpstr>
      <vt:lpstr>New Hewlett Packard Desktop—Wow!</vt:lpstr>
      <vt:lpstr>Interior Shot</vt:lpstr>
      <vt:lpstr>3-D Printing</vt:lpstr>
      <vt:lpstr>3D Printing Example</vt:lpstr>
      <vt:lpstr>Just About ANYTHING Can Be Printed!</vt:lpstr>
      <vt:lpstr>3-D Printing of Human Organs</vt:lpstr>
      <vt:lpstr>Bioprinters Make News</vt:lpstr>
      <vt:lpstr>2021 Byton M-Byte: Car or Mobile Computer?</vt:lpstr>
      <vt:lpstr>2021 Byton M-Byte (Continued)</vt:lpstr>
    </vt:vector>
  </TitlesOfParts>
  <Company>Dell Computer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Nathan Dodge</dc:creator>
  <cp:lastModifiedBy>Nathan Dodge</cp:lastModifiedBy>
  <cp:revision>812</cp:revision>
  <cp:lastPrinted>2000-01-19T16:20:51Z</cp:lastPrinted>
  <dcterms:created xsi:type="dcterms:W3CDTF">2000-01-06T19:32:04Z</dcterms:created>
  <dcterms:modified xsi:type="dcterms:W3CDTF">2020-03-28T21:52:38Z</dcterms:modified>
</cp:coreProperties>
</file>